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7_64DE933A.xml" ContentType="application/vnd.ms-powerpoint.comments+xml"/>
  <Override PartName="/ppt/comments/modernComment_101_2C7DB5F9.xml" ContentType="application/vnd.ms-powerpoint.comments+xml"/>
  <Override PartName="/ppt/comments/modernComment_114_22C2B37E.xml" ContentType="application/vnd.ms-powerpoint.comments+xml"/>
  <Override PartName="/ppt/comments/modernComment_109_59E60419.xml" ContentType="application/vnd.ms-powerpoint.comments+xml"/>
  <Override PartName="/ppt/comments/modernComment_10C_69E6729C.xml" ContentType="application/vnd.ms-powerpoint.comments+xml"/>
  <Override PartName="/ppt/comments/modernComment_10E_53CD1F8C.xml" ContentType="application/vnd.ms-powerpoint.comments+xml"/>
  <Override PartName="/ppt/comments/modernComment_10F_4F27A968.xml" ContentType="application/vnd.ms-powerpoint.comments+xml"/>
  <Override PartName="/ppt/comments/modernComment_112_EB048FB4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3" r:id="rId2"/>
    <p:sldId id="258" r:id="rId3"/>
    <p:sldId id="257" r:id="rId4"/>
    <p:sldId id="260" r:id="rId5"/>
    <p:sldId id="261" r:id="rId6"/>
    <p:sldId id="262" r:id="rId7"/>
    <p:sldId id="276" r:id="rId8"/>
    <p:sldId id="265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7" r:id="rId17"/>
    <p:sldId id="275" r:id="rId18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EEB46E-8CD6-FDB6-E0F3-565BC78912D8}" name="Wagner Valverde" initials="" userId="9196b1db97f0162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72DC72"/>
    <a:srgbClr val="FFBE7D"/>
    <a:srgbClr val="5B9BD5"/>
    <a:srgbClr val="FFD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8EABA7-DED1-4F93-AD55-0337C66A5A96}" v="11" dt="2024-02-20T05:26:25.907"/>
    <p1510:client id="{DF74C732-36E7-475A-A6EF-14EB35EB83A9}" v="5" dt="2024-02-20T23:41:28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8606" autoAdjust="0"/>
  </p:normalViewPr>
  <p:slideViewPr>
    <p:cSldViewPr snapToGrid="0">
      <p:cViewPr varScale="1">
        <p:scale>
          <a:sx n="76" d="100"/>
          <a:sy n="76" d="100"/>
        </p:scale>
        <p:origin x="917" y="67"/>
      </p:cViewPr>
      <p:guideLst/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gner Valverde" userId="9196b1db97f01627" providerId="LiveId" clId="{6D8EABA7-DED1-4F93-AD55-0337C66A5A96}"/>
    <pc:docChg chg="undo custSel modSld">
      <pc:chgData name="Wagner Valverde" userId="9196b1db97f01627" providerId="LiveId" clId="{6D8EABA7-DED1-4F93-AD55-0337C66A5A96}" dt="2024-02-20T05:40:24.672" v="1183" actId="14100"/>
      <pc:docMkLst>
        <pc:docMk/>
      </pc:docMkLst>
      <pc:sldChg chg="addSp modSp mod addCm modCm modNotesTx">
        <pc:chgData name="Wagner Valverde" userId="9196b1db97f01627" providerId="LiveId" clId="{6D8EABA7-DED1-4F93-AD55-0337C66A5A96}" dt="2024-02-20T02:53:47.835" v="101"/>
        <pc:sldMkLst>
          <pc:docMk/>
          <pc:sldMk cId="746436089" sldId="257"/>
        </pc:sldMkLst>
        <pc:spChg chg="add mod">
          <ac:chgData name="Wagner Valverde" userId="9196b1db97f01627" providerId="LiveId" clId="{6D8EABA7-DED1-4F93-AD55-0337C66A5A96}" dt="2024-02-20T02:27:41.203" v="100" actId="1038"/>
          <ac:spMkLst>
            <pc:docMk/>
            <pc:sldMk cId="746436089" sldId="257"/>
            <ac:spMk id="6" creationId="{F80BB727-15C4-D6C8-B4F8-04C9146A377C}"/>
          </ac:spMkLst>
        </pc:spChg>
        <pc:extLst>
          <p:ext xmlns:p="http://schemas.openxmlformats.org/presentationml/2006/main" uri="{D6D511B9-2390-475A-947B-AFAB55BFBCF1}">
            <pc226:cmChg xmlns="" xmlns:pc226="http://schemas.microsoft.com/office/powerpoint/2022/06/main/command" chg="add mod">
              <pc226:chgData name="Wagner Valverde" userId="9196b1db97f01627" providerId="LiveId" clId="{6D8EABA7-DED1-4F93-AD55-0337C66A5A96}" dt="2024-02-20T02:19:06.911" v="45"/>
              <pc2:cmMkLst xmlns:pc2="http://schemas.microsoft.com/office/powerpoint/2019/9/main/command">
                <pc:docMk/>
                <pc:sldMk cId="746436089" sldId="257"/>
                <pc2:cmMk id="{6F49820B-989D-4194-8FCD-355B98DF96AF}"/>
              </pc2:cmMkLst>
            </pc226:cmChg>
          </p:ext>
        </pc:extLst>
      </pc:sldChg>
      <pc:sldChg chg="addSp modSp mod">
        <pc:chgData name="Wagner Valverde" userId="9196b1db97f01627" providerId="LiveId" clId="{6D8EABA7-DED1-4F93-AD55-0337C66A5A96}" dt="2024-02-19T06:21:40.630" v="17" actId="20577"/>
        <pc:sldMkLst>
          <pc:docMk/>
          <pc:sldMk cId="1508246553" sldId="265"/>
        </pc:sldMkLst>
        <pc:spChg chg="add mod">
          <ac:chgData name="Wagner Valverde" userId="9196b1db97f01627" providerId="LiveId" clId="{6D8EABA7-DED1-4F93-AD55-0337C66A5A96}" dt="2024-02-19T06:21:40.630" v="17" actId="20577"/>
          <ac:spMkLst>
            <pc:docMk/>
            <pc:sldMk cId="1508246553" sldId="265"/>
            <ac:spMk id="8" creationId="{B419BB24-4257-D4AB-4432-6AAFEAEF1D18}"/>
          </ac:spMkLst>
        </pc:spChg>
      </pc:sldChg>
      <pc:sldChg chg="addSp delSp modSp mod addCm modCm modNotesTx">
        <pc:chgData name="Wagner Valverde" userId="9196b1db97f01627" providerId="LiveId" clId="{6D8EABA7-DED1-4F93-AD55-0337C66A5A96}" dt="2024-02-20T04:15:21.995" v="1008" actId="20577"/>
        <pc:sldMkLst>
          <pc:docMk/>
          <pc:sldMk cId="1776710300" sldId="268"/>
        </pc:sldMkLst>
        <pc:spChg chg="mod">
          <ac:chgData name="Wagner Valverde" userId="9196b1db97f01627" providerId="LiveId" clId="{6D8EABA7-DED1-4F93-AD55-0337C66A5A96}" dt="2024-02-20T03:55:36.561" v="306" actId="1035"/>
          <ac:spMkLst>
            <pc:docMk/>
            <pc:sldMk cId="1776710300" sldId="268"/>
            <ac:spMk id="6" creationId="{C310D5D8-7C0A-DE47-360B-0A8C9753D7D6}"/>
          </ac:spMkLst>
        </pc:spChg>
        <pc:spChg chg="mod">
          <ac:chgData name="Wagner Valverde" userId="9196b1db97f01627" providerId="LiveId" clId="{6D8EABA7-DED1-4F93-AD55-0337C66A5A96}" dt="2024-02-20T03:55:36.561" v="306" actId="1035"/>
          <ac:spMkLst>
            <pc:docMk/>
            <pc:sldMk cId="1776710300" sldId="268"/>
            <ac:spMk id="7" creationId="{D3CFFA72-B95D-75B4-B094-033D2D320AEE}"/>
          </ac:spMkLst>
        </pc:spChg>
        <pc:spChg chg="mod">
          <ac:chgData name="Wagner Valverde" userId="9196b1db97f01627" providerId="LiveId" clId="{6D8EABA7-DED1-4F93-AD55-0337C66A5A96}" dt="2024-02-20T03:55:36.561" v="306" actId="1035"/>
          <ac:spMkLst>
            <pc:docMk/>
            <pc:sldMk cId="1776710300" sldId="268"/>
            <ac:spMk id="8" creationId="{72C252EF-49A0-D210-0756-4FF7BFB535AE}"/>
          </ac:spMkLst>
        </pc:spChg>
        <pc:spChg chg="mod">
          <ac:chgData name="Wagner Valverde" userId="9196b1db97f01627" providerId="LiveId" clId="{6D8EABA7-DED1-4F93-AD55-0337C66A5A96}" dt="2024-02-20T03:55:36.561" v="306" actId="1035"/>
          <ac:spMkLst>
            <pc:docMk/>
            <pc:sldMk cId="1776710300" sldId="268"/>
            <ac:spMk id="9" creationId="{0EE49140-474E-5A99-75ED-BBD7809A1583}"/>
          </ac:spMkLst>
        </pc:spChg>
        <pc:spChg chg="mod">
          <ac:chgData name="Wagner Valverde" userId="9196b1db97f01627" providerId="LiveId" clId="{6D8EABA7-DED1-4F93-AD55-0337C66A5A96}" dt="2024-02-20T03:55:36.561" v="306" actId="1035"/>
          <ac:spMkLst>
            <pc:docMk/>
            <pc:sldMk cId="1776710300" sldId="268"/>
            <ac:spMk id="10" creationId="{C7238A61-3888-961A-4716-7331C0E9D498}"/>
          </ac:spMkLst>
        </pc:spChg>
        <pc:spChg chg="add del mod">
          <ac:chgData name="Wagner Valverde" userId="9196b1db97f01627" providerId="LiveId" clId="{6D8EABA7-DED1-4F93-AD55-0337C66A5A96}" dt="2024-02-20T03:17:03.354" v="288" actId="478"/>
          <ac:spMkLst>
            <pc:docMk/>
            <pc:sldMk cId="1776710300" sldId="268"/>
            <ac:spMk id="11" creationId="{5C8CF7F0-682E-30D6-4A23-F8D73690747F}"/>
          </ac:spMkLst>
        </pc:spChg>
        <pc:spChg chg="add mod">
          <ac:chgData name="Wagner Valverde" userId="9196b1db97f01627" providerId="LiveId" clId="{6D8EABA7-DED1-4F93-AD55-0337C66A5A96}" dt="2024-02-20T04:06:04.753" v="542" actId="1037"/>
          <ac:spMkLst>
            <pc:docMk/>
            <pc:sldMk cId="1776710300" sldId="268"/>
            <ac:spMk id="12" creationId="{CA367EA0-615A-7F5E-77BE-DD0D5985EF51}"/>
          </ac:spMkLst>
        </pc:spChg>
        <pc:spChg chg="add mod">
          <ac:chgData name="Wagner Valverde" userId="9196b1db97f01627" providerId="LiveId" clId="{6D8EABA7-DED1-4F93-AD55-0337C66A5A96}" dt="2024-02-20T03:57:40.530" v="351" actId="1076"/>
          <ac:spMkLst>
            <pc:docMk/>
            <pc:sldMk cId="1776710300" sldId="268"/>
            <ac:spMk id="13" creationId="{ECA6626B-4683-A91C-B41F-34AB2FB70302}"/>
          </ac:spMkLst>
        </pc:spChg>
        <pc:spChg chg="add mod">
          <ac:chgData name="Wagner Valverde" userId="9196b1db97f01627" providerId="LiveId" clId="{6D8EABA7-DED1-4F93-AD55-0337C66A5A96}" dt="2024-02-20T03:57:57.096" v="363" actId="20577"/>
          <ac:spMkLst>
            <pc:docMk/>
            <pc:sldMk cId="1776710300" sldId="268"/>
            <ac:spMk id="14" creationId="{55946D95-17E4-AB04-540F-C04CC7C7AD22}"/>
          </ac:spMkLst>
        </pc:spChg>
        <pc:spChg chg="add mod">
          <ac:chgData name="Wagner Valverde" userId="9196b1db97f01627" providerId="LiveId" clId="{6D8EABA7-DED1-4F93-AD55-0337C66A5A96}" dt="2024-02-20T04:06:04.753" v="542" actId="1037"/>
          <ac:spMkLst>
            <pc:docMk/>
            <pc:sldMk cId="1776710300" sldId="268"/>
            <ac:spMk id="15" creationId="{419DE520-0A0C-EE37-50DF-8DEEA5302102}"/>
          </ac:spMkLst>
        </pc:spChg>
        <pc:spChg chg="add mod">
          <ac:chgData name="Wagner Valverde" userId="9196b1db97f01627" providerId="LiveId" clId="{6D8EABA7-DED1-4F93-AD55-0337C66A5A96}" dt="2024-02-20T04:08:19.658" v="554" actId="20577"/>
          <ac:spMkLst>
            <pc:docMk/>
            <pc:sldMk cId="1776710300" sldId="268"/>
            <ac:spMk id="16" creationId="{736D2A62-B060-8FC6-B048-37846B4B2732}"/>
          </ac:spMkLst>
        </pc:spChg>
        <pc:spChg chg="add mod">
          <ac:chgData name="Wagner Valverde" userId="9196b1db97f01627" providerId="LiveId" clId="{6D8EABA7-DED1-4F93-AD55-0337C66A5A96}" dt="2024-02-20T04:13:51.630" v="990" actId="20577"/>
          <ac:spMkLst>
            <pc:docMk/>
            <pc:sldMk cId="1776710300" sldId="268"/>
            <ac:spMk id="17" creationId="{C75C8674-A740-665B-9AB6-FF8C2B617A48}"/>
          </ac:spMkLst>
        </pc:spChg>
        <pc:spChg chg="add mod">
          <ac:chgData name="Wagner Valverde" userId="9196b1db97f01627" providerId="LiveId" clId="{6D8EABA7-DED1-4F93-AD55-0337C66A5A96}" dt="2024-02-20T04:15:21.995" v="1008" actId="20577"/>
          <ac:spMkLst>
            <pc:docMk/>
            <pc:sldMk cId="1776710300" sldId="268"/>
            <ac:spMk id="18" creationId="{684F39CD-02B4-169C-0358-4CAFCE8AEF9F}"/>
          </ac:spMkLst>
        </pc:spChg>
        <pc:picChg chg="mod">
          <ac:chgData name="Wagner Valverde" userId="9196b1db97f01627" providerId="LiveId" clId="{6D8EABA7-DED1-4F93-AD55-0337C66A5A96}" dt="2024-02-19T06:11:16.688" v="2" actId="1076"/>
          <ac:picMkLst>
            <pc:docMk/>
            <pc:sldMk cId="1776710300" sldId="268"/>
            <ac:picMk id="5" creationId="{0AB69E70-8009-699D-CAC1-2DBD24D79B4F}"/>
          </ac:picMkLst>
        </pc:picChg>
        <pc:extLst>
          <p:ext xmlns:p="http://schemas.openxmlformats.org/presentationml/2006/main" uri="{D6D511B9-2390-475A-947B-AFAB55BFBCF1}">
            <pc226:cmChg xmlns="" xmlns:pc226="http://schemas.microsoft.com/office/powerpoint/2022/06/main/command" chg="add mod">
              <pc226:chgData name="Wagner Valverde" userId="9196b1db97f01627" providerId="LiveId" clId="{6D8EABA7-DED1-4F93-AD55-0337C66A5A96}" dt="2024-02-19T06:18:53.946" v="4"/>
              <pc2:cmMkLst xmlns:pc2="http://schemas.microsoft.com/office/powerpoint/2019/9/main/command">
                <pc:docMk/>
                <pc:sldMk cId="1776710300" sldId="268"/>
                <pc2:cmMk id="{456E67DA-9557-49D7-BF4C-BA3F308DF6E4}"/>
              </pc2:cmMkLst>
            </pc226:cmChg>
          </p:ext>
        </pc:extLst>
      </pc:sldChg>
      <pc:sldChg chg="addSp modSp mod addCm delCm modNotesTx">
        <pc:chgData name="Wagner Valverde" userId="9196b1db97f01627" providerId="LiveId" clId="{6D8EABA7-DED1-4F93-AD55-0337C66A5A96}" dt="2024-02-20T05:40:24.672" v="1183" actId="14100"/>
        <pc:sldMkLst>
          <pc:docMk/>
          <pc:sldMk cId="1405951884" sldId="270"/>
        </pc:sldMkLst>
        <pc:spChg chg="add mod">
          <ac:chgData name="Wagner Valverde" userId="9196b1db97f01627" providerId="LiveId" clId="{6D8EABA7-DED1-4F93-AD55-0337C66A5A96}" dt="2024-02-20T05:40:24.672" v="1183" actId="14100"/>
          <ac:spMkLst>
            <pc:docMk/>
            <pc:sldMk cId="1405951884" sldId="270"/>
            <ac:spMk id="13" creationId="{D168C0B8-2D6A-AE05-D6D4-7A9E94757AAF}"/>
          </ac:spMkLst>
        </pc:spChg>
        <pc:extLst>
          <p:ext xmlns:p="http://schemas.openxmlformats.org/presentationml/2006/main" uri="{D6D511B9-2390-475A-947B-AFAB55BFBCF1}">
            <pc226:cmChg xmlns="" xmlns:pc226="http://schemas.microsoft.com/office/powerpoint/2022/06/main/command" chg="add del">
              <pc226:chgData name="Wagner Valverde" userId="9196b1db97f01627" providerId="LiveId" clId="{6D8EABA7-DED1-4F93-AD55-0337C66A5A96}" dt="2024-02-20T05:25:45.292" v="1057"/>
              <pc2:cmMkLst xmlns:pc2="http://schemas.microsoft.com/office/powerpoint/2019/9/main/command">
                <pc:docMk/>
                <pc:sldMk cId="1405951884" sldId="270"/>
                <pc2:cmMk id="{CFAF4932-BAAC-4308-971C-ED80F04E85B4}"/>
              </pc2:cmMkLst>
            </pc226:cmChg>
          </p:ext>
        </pc:extLst>
      </pc:sldChg>
      <pc:sldChg chg="modSp mod modCm">
        <pc:chgData name="Wagner Valverde" userId="9196b1db97f01627" providerId="LiveId" clId="{6D8EABA7-DED1-4F93-AD55-0337C66A5A96}" dt="2024-02-20T05:39:11.077" v="1175" actId="5793"/>
        <pc:sldMkLst>
          <pc:docMk/>
          <pc:sldMk cId="3942944692" sldId="274"/>
        </pc:sldMkLst>
        <pc:spChg chg="mod">
          <ac:chgData name="Wagner Valverde" userId="9196b1db97f01627" providerId="LiveId" clId="{6D8EABA7-DED1-4F93-AD55-0337C66A5A96}" dt="2024-02-20T05:39:11.077" v="1175" actId="5793"/>
          <ac:spMkLst>
            <pc:docMk/>
            <pc:sldMk cId="3942944692" sldId="274"/>
            <ac:spMk id="3" creationId="{EF5ED073-A62A-7C00-A5DE-DB8DFD521343}"/>
          </ac:spMkLst>
        </pc:spChg>
        <pc:extLst>
          <p:ext xmlns:p="http://schemas.openxmlformats.org/presentationml/2006/main" uri="{D6D511B9-2390-475A-947B-AFAB55BFBCF1}">
            <pc226:cmChg xmlns="" xmlns:pc226="http://schemas.microsoft.com/office/powerpoint/2022/06/main/command" chg="mod">
              <pc226:chgData name="Wagner Valverde" userId="9196b1db97f01627" providerId="LiveId" clId="{6D8EABA7-DED1-4F93-AD55-0337C66A5A96}" dt="2024-02-20T05:39:09.879" v="1174" actId="20577"/>
              <pc2:cmMkLst xmlns:pc2="http://schemas.microsoft.com/office/powerpoint/2019/9/main/command">
                <pc:docMk/>
                <pc:sldMk cId="3942944692" sldId="274"/>
                <pc2:cmMk id="{40AC7991-F41E-47E0-A41B-9DB56A2F3B58}"/>
              </pc2:cmMkLst>
            </pc226:cmChg>
          </p:ext>
        </pc:extLst>
      </pc:sldChg>
      <pc:sldChg chg="modCm">
        <pc:chgData name="Wagner Valverde" userId="9196b1db97f01627" providerId="LiveId" clId="{6D8EABA7-DED1-4F93-AD55-0337C66A5A96}" dt="2024-02-19T06:09:17.706" v="0"/>
        <pc:sldMkLst>
          <pc:docMk/>
          <pc:sldMk cId="583185278" sldId="276"/>
        </pc:sldMkLst>
        <pc:extLst>
          <p:ext xmlns:p="http://schemas.openxmlformats.org/presentationml/2006/main" uri="{D6D511B9-2390-475A-947B-AFAB55BFBCF1}">
            <pc226:cmChg xmlns="" xmlns:pc226="http://schemas.microsoft.com/office/powerpoint/2022/06/main/command" chg="mod">
              <pc226:chgData name="Wagner Valverde" userId="9196b1db97f01627" providerId="LiveId" clId="{6D8EABA7-DED1-4F93-AD55-0337C66A5A96}" dt="2024-02-19T06:09:17.706" v="0"/>
              <pc2:cmMkLst xmlns:pc2="http://schemas.microsoft.com/office/powerpoint/2019/9/main/command">
                <pc:docMk/>
                <pc:sldMk cId="583185278" sldId="276"/>
                <pc2:cmMk id="{1B673E6E-75C9-4912-8ADC-DFC310469B34}"/>
              </pc2:cmMkLst>
            </pc226:cmChg>
          </p:ext>
        </pc:extLst>
      </pc:sldChg>
    </pc:docChg>
  </pc:docChgLst>
  <pc:docChgLst>
    <pc:chgData name="Wagner Valverde" userId="9196b1db97f01627" providerId="LiveId" clId="{DF74C732-36E7-475A-A6EF-14EB35EB83A9}"/>
    <pc:docChg chg="modSld">
      <pc:chgData name="Wagner Valverde" userId="9196b1db97f01627" providerId="LiveId" clId="{DF74C732-36E7-475A-A6EF-14EB35EB83A9}" dt="2024-02-20T23:49:30.249" v="243" actId="20577"/>
      <pc:docMkLst>
        <pc:docMk/>
      </pc:docMkLst>
      <pc:sldChg chg="addSp modSp mod">
        <pc:chgData name="Wagner Valverde" userId="9196b1db97f01627" providerId="LiveId" clId="{DF74C732-36E7-475A-A6EF-14EB35EB83A9}" dt="2024-02-20T23:41:42.713" v="210" actId="1038"/>
        <pc:sldMkLst>
          <pc:docMk/>
          <pc:sldMk cId="1727769280" sldId="267"/>
        </pc:sldMkLst>
        <pc:spChg chg="add mod">
          <ac:chgData name="Wagner Valverde" userId="9196b1db97f01627" providerId="LiveId" clId="{DF74C732-36E7-475A-A6EF-14EB35EB83A9}" dt="2024-02-20T23:40:07.521" v="32"/>
          <ac:spMkLst>
            <pc:docMk/>
            <pc:sldMk cId="1727769280" sldId="267"/>
            <ac:spMk id="5" creationId="{EB671972-F1F0-F597-1837-56DE99ECF8C0}"/>
          </ac:spMkLst>
        </pc:spChg>
        <pc:spChg chg="add mod">
          <ac:chgData name="Wagner Valverde" userId="9196b1db97f01627" providerId="LiveId" clId="{DF74C732-36E7-475A-A6EF-14EB35EB83A9}" dt="2024-02-20T23:40:32.446" v="61" actId="1036"/>
          <ac:spMkLst>
            <pc:docMk/>
            <pc:sldMk cId="1727769280" sldId="267"/>
            <ac:spMk id="6" creationId="{BB95FA03-B53C-181A-B3CE-1AEE927C8274}"/>
          </ac:spMkLst>
        </pc:spChg>
        <pc:spChg chg="add mod">
          <ac:chgData name="Wagner Valverde" userId="9196b1db97f01627" providerId="LiveId" clId="{DF74C732-36E7-475A-A6EF-14EB35EB83A9}" dt="2024-02-20T23:41:03.143" v="156" actId="1037"/>
          <ac:spMkLst>
            <pc:docMk/>
            <pc:sldMk cId="1727769280" sldId="267"/>
            <ac:spMk id="7" creationId="{4A9388C9-BE34-0F3B-A3F1-34E59A2C2F44}"/>
          </ac:spMkLst>
        </pc:spChg>
        <pc:spChg chg="add mod">
          <ac:chgData name="Wagner Valverde" userId="9196b1db97f01627" providerId="LiveId" clId="{DF74C732-36E7-475A-A6EF-14EB35EB83A9}" dt="2024-02-20T23:41:42.713" v="210" actId="1038"/>
          <ac:spMkLst>
            <pc:docMk/>
            <pc:sldMk cId="1727769280" sldId="267"/>
            <ac:spMk id="9" creationId="{62F9DD9C-0F99-7307-52BD-D8C488E10329}"/>
          </ac:spMkLst>
        </pc:spChg>
        <pc:spChg chg="mod">
          <ac:chgData name="Wagner Valverde" userId="9196b1db97f01627" providerId="LiveId" clId="{DF74C732-36E7-475A-A6EF-14EB35EB83A9}" dt="2024-02-20T23:40:27.784" v="51" actId="1035"/>
          <ac:spMkLst>
            <pc:docMk/>
            <pc:sldMk cId="1727769280" sldId="267"/>
            <ac:spMk id="10" creationId="{CD2B7AA2-E1E6-E6E7-1C8B-712756F4820A}"/>
          </ac:spMkLst>
        </pc:spChg>
        <pc:spChg chg="mod">
          <ac:chgData name="Wagner Valverde" userId="9196b1db97f01627" providerId="LiveId" clId="{DF74C732-36E7-475A-A6EF-14EB35EB83A9}" dt="2024-02-20T23:40:02.657" v="22" actId="1036"/>
          <ac:spMkLst>
            <pc:docMk/>
            <pc:sldMk cId="1727769280" sldId="267"/>
            <ac:spMk id="11" creationId="{9EB1151D-DB32-A7A5-5E11-AA5E5A2008C8}"/>
          </ac:spMkLst>
        </pc:spChg>
        <pc:picChg chg="mod">
          <ac:chgData name="Wagner Valverde" userId="9196b1db97f01627" providerId="LiveId" clId="{DF74C732-36E7-475A-A6EF-14EB35EB83A9}" dt="2024-02-20T23:40:02.657" v="22" actId="1036"/>
          <ac:picMkLst>
            <pc:docMk/>
            <pc:sldMk cId="1727769280" sldId="267"/>
            <ac:picMk id="8" creationId="{961C9F61-38EB-FE8D-C112-806B4151BFF1}"/>
          </ac:picMkLst>
        </pc:picChg>
      </pc:sldChg>
      <pc:sldChg chg="modSp mod">
        <pc:chgData name="Wagner Valverde" userId="9196b1db97f01627" providerId="LiveId" clId="{DF74C732-36E7-475A-A6EF-14EB35EB83A9}" dt="2024-02-20T23:49:30.249" v="243" actId="20577"/>
        <pc:sldMkLst>
          <pc:docMk/>
          <pc:sldMk cId="1776710300" sldId="268"/>
        </pc:sldMkLst>
        <pc:spChg chg="mod">
          <ac:chgData name="Wagner Valverde" userId="9196b1db97f01627" providerId="LiveId" clId="{DF74C732-36E7-475A-A6EF-14EB35EB83A9}" dt="2024-02-20T23:49:30.249" v="243" actId="20577"/>
          <ac:spMkLst>
            <pc:docMk/>
            <pc:sldMk cId="1776710300" sldId="268"/>
            <ac:spMk id="15" creationId="{419DE520-0A0C-EE37-50DF-8DEEA5302102}"/>
          </ac:spMkLst>
        </pc:spChg>
      </pc:sldChg>
    </pc:docChg>
  </pc:docChgLst>
</pc:chgInfo>
</file>

<file path=ppt/comments/modernComment_101_2C7DB5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49820B-989D-4194-8FCD-355B98DF96AF}" authorId="{BAEEB46E-8CD6-FDB6-E0F3-565BC78912D8}" created="2024-02-20T02:15:19.98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46436089" sldId="257"/>
      <ac:spMk id="3" creationId="{6E48DB67-A66C-3819-8683-60CD3BCEC57E}"/>
      <ac:txMk cp="26" len="21">
        <ac:context len="108" hash="524252762"/>
      </ac:txMk>
    </ac:txMkLst>
    <p188:pos x="2685816" y="788562"/>
    <p188:txBody>
      <a:bodyPr/>
      <a:lstStyle/>
      <a:p>
        <a:r>
          <a:rPr lang="es-EC"/>
          <a:t>-Precio al productor, endógena, fue afectada por la oferta y la demanda en conjunto.
-Covid-19, exógena, ya que interrumpió en la cadena productiva, debilitando la demanda el precio, debido a la menor demanda global, (Baquerizo y Córdova, 2022)</a:t>
        </a:r>
      </a:p>
    </p188:txBody>
  </p188:cm>
</p188:cmLst>
</file>

<file path=ppt/comments/modernComment_107_64DE93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9DD8F2-FAEA-46A2-9E10-4500968DBFB3}" authorId="{BAEEB46E-8CD6-FDB6-E0F3-565BC78912D8}" created="2024-02-19T04:47:51.692">
    <pc:sldMkLst xmlns:pc="http://schemas.microsoft.com/office/powerpoint/2013/main/command">
      <pc:docMk/>
      <pc:sldMk cId="1692308282" sldId="263"/>
    </pc:sldMkLst>
    <p188:txBody>
      <a:bodyPr/>
      <a:lstStyle/>
      <a:p>
        <a:r>
          <a:rPr lang="es-EC"/>
          <a:t>Estimados docentes miembros del tribunal, tengo el agrado de presentarles mi trabajo de titulación: </a:t>
        </a:r>
      </a:p>
    </p188:txBody>
  </p188:cm>
</p188:cmLst>
</file>

<file path=ppt/comments/modernComment_109_59E604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51BDC6-5B23-4944-9A80-04199116321A}" authorId="{BAEEB46E-8CD6-FDB6-E0F3-565BC78912D8}" created="2024-02-19T05:04:45.841">
    <pc:sldMkLst xmlns:pc="http://schemas.microsoft.com/office/powerpoint/2013/main/command">
      <pc:docMk/>
      <pc:sldMk cId="1508246553" sldId="265"/>
    </pc:sldMkLst>
    <p188:txBody>
      <a:bodyPr/>
      <a:lstStyle/>
      <a:p>
        <a:r>
          <a:rPr lang="es-EC"/>
          <a:t>Sampieri indica un orden para el análisis de datos cuantitativos, los agrupa en dos grandes tipos
-Estadística descriptiva
Medidas de variabilidad: Desviación estándar: Mide la dispersión de los datos en torno a la media 
-Estadística Inferencial
Dentro del análisis paramétrico se encuentra  la regresión lineal (relación de variables), análisis de varianza ANOVA, coeficientes de correlación y *que en este caso usé las tres características*</a:t>
        </a:r>
      </a:p>
    </p188:txBody>
  </p188:cm>
</p188:cmLst>
</file>

<file path=ppt/comments/modernComment_10C_69E672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D4BBAA-3B0B-4490-979D-164B3D1E9DAE}" authorId="{BAEEB46E-8CD6-FDB6-E0F3-565BC78912D8}" created="2024-02-19T03:20:38.62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76710300" sldId="268"/>
      <ac:spMk id="6" creationId="{C310D5D8-7C0A-DE47-360B-0A8C9753D7D6}"/>
      <ac:txMk cp="39" len="6">
        <ac:context len="52" hash="1064404867"/>
      </ac:txMk>
    </ac:txMkLst>
    <p188:pos x="1159992" y="553542"/>
    <p188:txBody>
      <a:bodyPr/>
      <a:lstStyle/>
      <a:p>
        <a:r>
          <a:rPr lang="es-EC"/>
          <a:t>Desviación estándar representa un valor en la misma unidad de las muestras</a:t>
        </a:r>
      </a:p>
    </p188:txBody>
  </p188:cm>
  <p188:cm id="{456E67DA-9557-49D7-BF4C-BA3F308DF6E4}" authorId="{BAEEB46E-8CD6-FDB6-E0F3-565BC78912D8}" created="2024-02-19T06:18:47.108">
    <pc:sldMkLst xmlns:pc="http://schemas.microsoft.com/office/powerpoint/2013/main/command">
      <pc:docMk/>
      <pc:sldMk cId="1776710300" sldId="268"/>
    </pc:sldMkLst>
    <p188:txBody>
      <a:bodyPr/>
      <a:lstStyle/>
      <a:p>
        <a:r>
          <a:rPr lang="es-EC"/>
          <a:t>El paro que ocurrió del 13 al 30 de junio, pudo haber afectado y contribuir a la prolongación del precio bajo de 39 ctvs desde enero 21 a febrero 22 a comparación a la última etapa de recuperación que tuvo un pico de 47 ctvs</a:t>
        </a:r>
      </a:p>
    </p188:txBody>
  </p188:cm>
</p188:cmLst>
</file>

<file path=ppt/comments/modernComment_10E_53CD1F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D1C403-5A7A-4743-A75F-C096FC996087}" authorId="{BAEEB46E-8CD6-FDB6-E0F3-565BC78912D8}" created="2023-11-22T17:43:44.6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5951884" sldId="270"/>
      <ac:picMk id="5" creationId="{DEE47271-E445-3DAC-553A-7D2725555355}"/>
    </ac:deMkLst>
    <p188:txBody>
      <a:bodyPr/>
      <a:lstStyle/>
      <a:p>
        <a:r>
          <a:rPr lang="es-EC"/>
          <a:t>El valor F por si solo no significa nada, F es simplemente un cociente de dos varianzas MS factor y MS error. Las varianzas son una medida de dispersión, es decir, qué tan dispersos están los datos con respecto a la media</a:t>
        </a:r>
      </a:p>
    </p188:txBody>
  </p188:cm>
  <p188:cm id="{F5F3A5BB-45D3-438F-9CC9-4DAEDDFE8505}" authorId="{BAEEB46E-8CD6-FDB6-E0F3-565BC78912D8}" created="2024-02-19T02:19:32.33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05951884" sldId="270"/>
      <ac:spMk id="9" creationId="{D0FDBD82-D4FC-1F59-4B65-ABF1296C20C8}"/>
      <ac:txMk cp="67" len="3">
        <ac:context len="83" hash="991016101"/>
      </ac:txMk>
    </ac:txMkLst>
    <p188:pos x="1162748" y="701655"/>
    <p188:txBody>
      <a:bodyPr/>
      <a:lstStyle/>
      <a:p>
        <a:r>
          <a:rPr lang="es-EC"/>
          <a:t>(IPC) es un indicador estadístico que permite calcular las variaciones en el valor del consumo final promedio de los hogares, atribuido a cambios en el nivel general de precios. La variación de los precios es adoptada como medida de la inflación (BCE), archivo 1</a:t>
        </a:r>
      </a:p>
    </p188:txBody>
  </p188:cm>
</p188:cmLst>
</file>

<file path=ppt/comments/modernComment_10F_4F27A9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A1A5FA-FF50-40C7-8AF4-3330898B2B81}" authorId="{BAEEB46E-8CD6-FDB6-E0F3-565BC78912D8}" created="2024-02-19T02:57:14.452">
    <pc:sldMkLst xmlns:pc="http://schemas.microsoft.com/office/powerpoint/2013/main/command">
      <pc:docMk/>
      <pc:sldMk cId="1327999336" sldId="271"/>
    </pc:sldMkLst>
    <p188:txBody>
      <a:bodyPr/>
      <a:lstStyle/>
      <a:p>
        <a:r>
          <a:rPr lang="es-EC"/>
          <a:t>Valor F: Si el denominador es mayor que el denominador es porque el factor influye en la variable independiente, ósea rechazamos la hipótesis nula, ósea rechazamos que son iguales, entonces hay diferencia, y la diferencia ayuda a percibir los patrones (Terradez, Minitab)</a:t>
        </a:r>
      </a:p>
    </p188:txBody>
  </p188:cm>
  <p188:cm id="{174D73A1-6F88-4701-A77E-490FDC85BD5C}" authorId="{BAEEB46E-8CD6-FDB6-E0F3-565BC78912D8}" created="2024-02-19T03:17:40.987">
    <pc:sldMkLst xmlns:pc="http://schemas.microsoft.com/office/powerpoint/2013/main/command">
      <pc:docMk/>
      <pc:sldMk cId="1327999336" sldId="271"/>
    </pc:sldMkLst>
    <p188:txBody>
      <a:bodyPr/>
      <a:lstStyle/>
      <a:p>
        <a:r>
          <a:rPr lang="es-EC"/>
          <a:t>El valor P nace de la tabla de valores F</a:t>
        </a:r>
      </a:p>
    </p188:txBody>
  </p188:cm>
  <p188:cm id="{8B573570-D05F-460C-BB9A-D17A7A51C145}" authorId="{BAEEB46E-8CD6-FDB6-E0F3-565BC78912D8}" created="2024-02-19T04:12:43.962">
    <pc:sldMkLst xmlns:pc="http://schemas.microsoft.com/office/powerpoint/2013/main/command">
      <pc:docMk/>
      <pc:sldMk cId="1327999336" sldId="271"/>
    </pc:sldMkLst>
    <p188:txBody>
      <a:bodyPr/>
      <a:lstStyle/>
      <a:p>
        <a:r>
          <a:rPr lang="es-EC"/>
          <a:t>Las correlaciones regionales y provinciales nos ayudaron a comprender mejor las dinámicas locales.</a:t>
        </a:r>
      </a:p>
    </p188:txBody>
  </p188:cm>
</p188:cmLst>
</file>

<file path=ppt/comments/modernComment_112_EB048F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AC7991-F41E-47E0-A41B-9DB56A2F3B58}" authorId="{BAEEB46E-8CD6-FDB6-E0F3-565BC78912D8}" created="2023-11-19T18:18:23.36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942944692" sldId="274"/>
      <ac:spMk id="3" creationId="{EF5ED073-A62A-7C00-A5DE-DB8DFD521343}"/>
      <ac:txMk cp="656" len="170">
        <ac:context len="827" hash="4083354576"/>
      </ac:txMk>
    </ac:txMkLst>
    <p188:pos x="9697720" y="3391393"/>
    <p188:txBody>
      <a:bodyPr/>
      <a:lstStyle/>
      <a:p>
        <a:r>
          <a:rPr lang="es-EC"/>
          <a:t>4. Entonces la producción de leche en la provincia incrementa o decrece por acción de los factores mencionados.</a:t>
        </a:r>
      </a:p>
    </p188:txBody>
  </p188:cm>
  <p188:cm id="{04E66C70-96FF-4962-9FD5-C5D9C47F25E0}" authorId="{BAEEB46E-8CD6-FDB6-E0F3-565BC78912D8}" created="2024-02-19T02:16:37.606">
    <pc:sldMkLst xmlns:pc="http://schemas.microsoft.com/office/powerpoint/2013/main/command">
      <pc:docMk/>
      <pc:sldMk cId="3942944692" sldId="274"/>
    </pc:sldMkLst>
    <p188:txBody>
      <a:bodyPr/>
      <a:lstStyle/>
      <a:p>
        <a:r>
          <a:rPr lang="es-EC"/>
          <a:t>1. Desde la finalización del confinamiento el precio se recuperó progresiva pero rápidamente con 8 centavos.</a:t>
        </a:r>
      </a:p>
    </p188:txBody>
  </p188:cm>
</p188:cmLst>
</file>

<file path=ppt/comments/modernComment_114_22C2B3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8C7CE2-8E1B-4B38-81F1-9DEE6DBCE1DB}" authorId="{BAEEB46E-8CD6-FDB6-E0F3-565BC78912D8}" created="2023-11-22T18:04:21.99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83185278" sldId="276"/>
      <ac:spMk id="4" creationId="{D3C9FBBF-2EF2-0DDE-B079-7385F7D779C7}"/>
      <ac:txMk cp="81" len="10">
        <ac:context len="99" hash="3879833996"/>
      </ac:txMk>
    </ac:txMkLst>
    <p188:pos x="7129361" y="285138"/>
    <p188:txBody>
      <a:bodyPr/>
      <a:lstStyle/>
      <a:p>
        <a:r>
          <a:rPr lang="es-EC"/>
          <a:t>Ingreso Familiar: INEC, IPC: BCE, Datos del sector: CFN, ESPAC</a:t>
        </a:r>
      </a:p>
    </p188:txBody>
  </p188:cm>
  <p188:cm id="{1B673E6E-75C9-4912-8ADC-DFC310469B34}" authorId="{BAEEB46E-8CD6-FDB6-E0F3-565BC78912D8}" created="2024-02-19T03:28:05.541">
    <pc:sldMkLst xmlns:pc="http://schemas.microsoft.com/office/powerpoint/2013/main/command">
      <pc:docMk/>
      <pc:sldMk cId="583185278" sldId="276"/>
    </pc:sldMkLst>
    <p188:txBody>
      <a:bodyPr/>
      <a:lstStyle/>
      <a:p>
        <a:r>
          <a:rPr lang="es-EC"/>
          <a:t>Definí mis variables socioeconómicas realizando una matriz de formada de muchas variables relevantes, y mediante las regresiones y los modelos de varianza, se seleccionaron las que mejor ajuste tenía con la variable dependiente.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D34E0-8C43-48F0-87A0-62AED56AEB2F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1FB06-070D-4094-AEF4-F41C8258579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187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sz="1800" dirty="0">
                <a:effectLst/>
                <a:latin typeface="Segoe UI" panose="020B0502040204020203" pitchFamily="34" charset="0"/>
              </a:rPr>
              <a:t>-Precio al productor, endógena, fue afectada por la oferta y la demanda en conjunto.</a:t>
            </a:r>
            <a:br>
              <a:rPr lang="es-EC" sz="1800" dirty="0">
                <a:effectLst/>
                <a:latin typeface="Segoe UI" panose="020B0502040204020203" pitchFamily="34" charset="0"/>
              </a:rPr>
            </a:br>
            <a:r>
              <a:rPr lang="es-EC" sz="1800" dirty="0">
                <a:effectLst/>
                <a:latin typeface="Segoe UI" panose="020B0502040204020203" pitchFamily="34" charset="0"/>
              </a:rPr>
              <a:t>-Covid-19, exógena, ya que interrumpió en la cadena productiva, debilitando la demanda el precio, debido a la menor demanda global</a:t>
            </a:r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1FB06-070D-4094-AEF4-F41C82585794}" type="slidenum">
              <a:rPr lang="es-EC" smtClean="0"/>
              <a:t>3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0916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sz="1800" dirty="0">
                <a:effectLst/>
                <a:latin typeface="Segoe UI" panose="020B0502040204020203" pitchFamily="34" charset="0"/>
              </a:rPr>
              <a:t>El paro que ocurrió del 13 al 30 de junio pudo haber afectado y contribuir a la prolongación del precio bajo de 39 ctvs., desde enero 21 a febrero 22 a comparación a la última etapa de recuperación que tuvo un pico de 47 ctvs. pudo haber contribuido a esta racha de precio mínimo, ya que es algo inusual, en todos los años no ha sucedido tal evento.</a:t>
            </a:r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1FB06-070D-4094-AEF4-F41C82585794}" type="slidenum">
              <a:rPr lang="es-EC" smtClean="0"/>
              <a:t>10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77757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sz="2800" dirty="0"/>
              <a:t>El nivel de significancia, también denotado como alfa o α, es la probabilidad de rechazar la hipótesis nula cuando es verdadera. Por ejemplo, un nivel de significancia de 0.05 indica un riesgo de 5% de concluir que existe una diferencia cuando en realidad no hay ninguna diferencia.</a:t>
            </a:r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1FB06-070D-4094-AEF4-F41C82585794}" type="slidenum">
              <a:rPr lang="es-EC" smtClean="0"/>
              <a:t>12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0041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1FB06-070D-4094-AEF4-F41C82585794}" type="slidenum">
              <a:rPr lang="es-EC" smtClean="0"/>
              <a:t>13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9090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1CC4D-4771-F675-8DDD-963D98734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E8C4AB-70B0-84ED-8A6B-7C97A98E7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2F6F9D-9883-30D6-A9A4-5285A7CD5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1605B1-666F-5A53-F29E-CF36182F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C208F5-447F-9C6C-C1E6-15B9ED65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0258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976CB-805C-27AB-5D57-8AE016EE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2EC264-1AD9-0DDC-AE4B-548A887AA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F142F9-E794-ACF5-502A-2E8EFBB23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C1FCE4-9637-17FF-AA05-49211D26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8F59FF-FF4F-FD12-7217-8A666208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3369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233F5D-E905-B635-F296-71CA68487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8EA95C-83B5-95C0-D672-BA74A575A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7AA966-A64D-C0D8-4405-4C682C28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44373C-B7E5-D19F-BEB5-0C9EDB2E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BA1A54-8328-34CD-4467-D8DB188B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0149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AE128-ED32-85EB-DF2D-40A30809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833A9-57BE-3F5F-048A-8BF005816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69DF71-6D44-9F16-FABD-E4AAFE42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A48D96-10A0-5095-AC36-D3889A62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C41FE1-55BF-97BE-7D8C-FB16D7262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5789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5E45A-8754-D995-28D5-5980F4647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045806-2E6C-01C7-6302-A20BFF470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467CC1-9C38-5851-A869-A4545EC84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E195B1-F131-58FF-086C-F6D9E318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305383-E0D3-A0D9-1231-EFC0A489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8033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6C901-A191-EF12-715D-C59BD504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E99D52-1F52-AD40-044A-C64AC35E60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1307EB-5FAC-0246-9CD5-9D4007C24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2B245-27A2-FC84-759D-CB8CCE9A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F871EF-BF18-3057-89F2-729914C1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F1ACC2-B244-BC37-B7CF-C8362613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695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5EA9A-DAD9-0A3E-7339-4A8C37639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3A6B0E-9699-147A-CA0C-5A5D7F23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BCF5B0-E4E4-B8C2-31DC-9B251B0D4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86E0CA-1D7E-1882-279A-7416EC7CF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E81E0E-B18F-00C7-D5F6-D59BEFEB1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CE8FC2-DD36-452D-A6D9-E3FA6BDF6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27EA75-E612-71D3-1177-EB5DB0934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C140EF1-576C-85C7-7C6F-8C1A9DA7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4993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DCDF0-5A49-80CE-F385-3A583C96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190B2D5-738B-655F-1E37-67611047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16DC9E3-B377-02C1-C980-488E03FE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D5C459-0BDC-589E-9178-65C51D36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3726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328FA8-CA8F-E16E-013A-5A3FF19DC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A65C0D-7339-A982-997F-726412B9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334179-DD22-A01B-7813-D1E9E822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9092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2B64A-6D9B-F6C8-37A2-F4C820F4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251867-80A2-F539-A2D3-558246DFF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6F39CD-EEF9-E60B-9C02-0B9317D4C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F8887A-8826-9CC4-5346-261FD70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ADC79F-DAC7-FA4A-45A5-FC06B98DC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0DE53C-B599-8E69-DF7C-2A6E0463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3120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E024C-1C53-2177-4190-1066E609A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4A13E86-46FC-CB06-0872-CD09CFB2F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DBB5E8-79A7-63EC-D2BF-3AE5453EC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F2B6A0-4570-354E-D496-6B88EC6E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1DE0D6-8E91-2C38-8A12-2DC032FE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89E35A-0555-2A98-E197-6129E242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3427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A308BB-3C9B-54B0-8DBD-249E6C2E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253B92-7218-57C7-1043-FECCD4C43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0C11DF-CBA8-3494-EA66-3B6CFA59BE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AF910-1405-4292-8510-7D8739EDA7FC}" type="datetimeFigureOut">
              <a:rPr lang="es-EC" smtClean="0"/>
              <a:t>8/5/2024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BB0119-97BC-B101-118B-4EDBAAD53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29E57A-B642-7FBC-EC1C-F781AD272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D83B9-9D0D-4B05-8DD6-65306FA67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9928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18/10/relationships/comments" Target="../comments/modernComment_107_64DE933A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0" Type="http://schemas.microsoft.com/office/2018/10/relationships/comments" Target="../comments/modernComment_10C_69E6729C.xml"/><Relationship Id="rId4" Type="http://schemas.openxmlformats.org/officeDocument/2006/relationships/image" Target="../media/image25.png"/><Relationship Id="rId9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slide" Target="slide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18/10/relationships/comments" Target="../comments/modernComment_10E_53CD1F8C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slide" Target="slide2.xml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18/10/relationships/comments" Target="../comments/modernComment_10F_4F27A96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18/10/relationships/comments" Target="../comments/modernComment_112_EB048FB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18/10/relationships/comments" Target="../comments/modernComment_101_2C7DB5F9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8/10/relationships/comments" Target="../comments/modernComment_114_22C2B37E.xml"/><Relationship Id="rId3" Type="http://schemas.openxmlformats.org/officeDocument/2006/relationships/image" Target="../media/image19.png"/><Relationship Id="rId7" Type="http://schemas.openxmlformats.org/officeDocument/2006/relationships/slide" Target="slide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microsoft.com/office/2018/10/relationships/comments" Target="../comments/modernComment_109_59E60419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EF0602D-0813-226B-31BC-1ACBEF21DA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01" y="1759530"/>
            <a:ext cx="3500398" cy="30138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267AAF-87D9-2C1D-A0D3-69BA5A8C3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014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</a:pPr>
            <a:r>
              <a:rPr lang="es-EC" sz="2200">
                <a:latin typeface="Bahnschrift Light" panose="020B0502040204020203" pitchFamily="34" charset="0"/>
                <a:cs typeface="Times New Roman" panose="02020603050405020304" pitchFamily="18" charset="0"/>
              </a:rPr>
              <a:t>UNIVERSIDAD TÉCNICA DE AMBATO</a:t>
            </a:r>
            <a:br>
              <a:rPr lang="es-EC" sz="2200">
                <a:latin typeface="Bahnschrift Light" panose="020B0502040204020203" pitchFamily="34" charset="0"/>
                <a:cs typeface="Times New Roman" panose="02020603050405020304" pitchFamily="18" charset="0"/>
              </a:rPr>
            </a:br>
            <a:r>
              <a:rPr lang="es-EC" sz="2200">
                <a:latin typeface="Bahnschrift Light" panose="020B0502040204020203" pitchFamily="34" charset="0"/>
                <a:cs typeface="Times New Roman" panose="02020603050405020304" pitchFamily="18" charset="0"/>
              </a:rPr>
              <a:t>FACULTAD DE CIENCIAS ADMINISTRATIVAS</a:t>
            </a:r>
            <a:br>
              <a:rPr lang="es-EC" sz="2200">
                <a:latin typeface="Bahnschrift Light" panose="020B0502040204020203" pitchFamily="34" charset="0"/>
                <a:cs typeface="Times New Roman" panose="02020603050405020304" pitchFamily="18" charset="0"/>
              </a:rPr>
            </a:br>
            <a:r>
              <a:rPr lang="es-EC" sz="2200">
                <a:latin typeface="Bahnschrift Light" panose="020B0502040204020203" pitchFamily="34" charset="0"/>
                <a:cs typeface="Times New Roman" panose="02020603050405020304" pitchFamily="18" charset="0"/>
              </a:rPr>
              <a:t>CARRERA DE MERCADOTECNIA</a:t>
            </a:r>
            <a:endParaRPr lang="es-EC" sz="2200">
              <a:latin typeface="Bahnschrift Light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9D0FCA-F9CC-4A5F-49A4-531F7CBBC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0" y="2918505"/>
            <a:ext cx="7493000" cy="795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400" dirty="0">
                <a:effectLst/>
                <a:latin typeface="Bahnschrift Light" panose="020B0502040204020203" pitchFamily="34" charset="0"/>
                <a:ea typeface="Times" panose="02020603050405020304" pitchFamily="18" charset="0"/>
                <a:cs typeface="Cambria" panose="02040503050406030204" pitchFamily="18" charset="0"/>
              </a:rPr>
              <a:t>“COVID-19 Y SU IMPACTO SOCIOECONÓMICO EN EL SECTOR LÁCTEO ECUATORIANO”</a:t>
            </a:r>
          </a:p>
          <a:p>
            <a:pPr marL="0" indent="0">
              <a:buNone/>
            </a:pPr>
            <a:endParaRPr lang="es-EC" dirty="0">
              <a:effectLst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1236722-DAD2-84DC-2D0F-15027799A22F}"/>
              </a:ext>
            </a:extLst>
          </p:cNvPr>
          <p:cNvSpPr txBox="1">
            <a:spLocks/>
          </p:cNvSpPr>
          <p:nvPr/>
        </p:nvSpPr>
        <p:spPr>
          <a:xfrm>
            <a:off x="838200" y="4954270"/>
            <a:ext cx="10515600" cy="124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marR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00" b="0" i="0" dirty="0">
                <a:solidFill>
                  <a:schemeClr val="bg2">
                    <a:lumMod val="25000"/>
                  </a:schemeClr>
                </a:solidFill>
                <a:effectLst/>
                <a:latin typeface="Bahnschrift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AUTOR:</a:t>
            </a:r>
            <a:endParaRPr lang="es-EC" sz="1800" dirty="0">
              <a:solidFill>
                <a:schemeClr val="bg2">
                  <a:lumMod val="25000"/>
                </a:schemeClr>
              </a:solidFill>
              <a:effectLst/>
              <a:latin typeface="Bahnschrift Light" panose="020B0502040204020203" pitchFamily="34" charset="0"/>
            </a:endParaRPr>
          </a:p>
          <a:p>
            <a:pPr marL="457200" marR="0" indent="-320040" algn="ctr" rtl="0">
              <a:spcBef>
                <a:spcPts val="0"/>
              </a:spcBef>
              <a:spcAft>
                <a:spcPts val="0"/>
              </a:spcAft>
            </a:pPr>
            <a:endParaRPr lang="es-EC" sz="1800" b="0" i="0" dirty="0">
              <a:solidFill>
                <a:schemeClr val="bg2">
                  <a:lumMod val="25000"/>
                </a:schemeClr>
              </a:solidFill>
              <a:effectLst/>
              <a:latin typeface="Bahnschrift Light" panose="020B0502040204020203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37160" marR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00" b="0" i="0" dirty="0">
                <a:solidFill>
                  <a:schemeClr val="bg2">
                    <a:lumMod val="25000"/>
                  </a:schemeClr>
                </a:solidFill>
                <a:effectLst/>
                <a:latin typeface="Bahnschrift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TUTOR</a:t>
            </a:r>
          </a:p>
          <a:p>
            <a:endParaRPr lang="es-EC" dirty="0"/>
          </a:p>
        </p:txBody>
      </p:sp>
      <p:pic>
        <p:nvPicPr>
          <p:cNvPr id="9" name="Picture 58">
            <a:extLst>
              <a:ext uri="{FF2B5EF4-FFF2-40B4-BE49-F238E27FC236}">
                <a16:creationId xmlns:a16="http://schemas.microsoft.com/office/drawing/2014/main" id="{43CC6E5A-EF72-E1F6-13C5-37D4C990A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8" y="603626"/>
            <a:ext cx="1359362" cy="1325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41">
            <a:extLst>
              <a:ext uri="{FF2B5EF4-FFF2-40B4-BE49-F238E27FC236}">
                <a16:creationId xmlns:a16="http://schemas.microsoft.com/office/drawing/2014/main" id="{5EBE6314-2FB1-73A0-9D59-06522456496B}"/>
              </a:ext>
            </a:extLst>
          </p:cNvPr>
          <p:cNvGrpSpPr>
            <a:grpSpLocks/>
          </p:cNvGrpSpPr>
          <p:nvPr/>
        </p:nvGrpSpPr>
        <p:grpSpPr bwMode="auto">
          <a:xfrm>
            <a:off x="10201910" y="365796"/>
            <a:ext cx="1359362" cy="1324891"/>
            <a:chOff x="695" y="309"/>
            <a:chExt cx="2387" cy="1963"/>
          </a:xfrm>
        </p:grpSpPr>
        <p:pic>
          <p:nvPicPr>
            <p:cNvPr id="11" name="Picture 49">
              <a:extLst>
                <a:ext uri="{FF2B5EF4-FFF2-40B4-BE49-F238E27FC236}">
                  <a16:creationId xmlns:a16="http://schemas.microsoft.com/office/drawing/2014/main" id="{3CBF66F8-77B9-F816-57FE-614502D22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" y="309"/>
              <a:ext cx="2387" cy="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Freeform 45">
              <a:extLst>
                <a:ext uri="{FF2B5EF4-FFF2-40B4-BE49-F238E27FC236}">
                  <a16:creationId xmlns:a16="http://schemas.microsoft.com/office/drawing/2014/main" id="{9B5D4010-E3B7-CC81-94B6-E87AC712B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" y="995"/>
              <a:ext cx="826" cy="120"/>
            </a:xfrm>
            <a:custGeom>
              <a:avLst/>
              <a:gdLst>
                <a:gd name="T0" fmla="+- 0 1790 1670"/>
                <a:gd name="T1" fmla="*/ T0 w 826"/>
                <a:gd name="T2" fmla="+- 0 1045 995"/>
                <a:gd name="T3" fmla="*/ 1045 h 120"/>
                <a:gd name="T4" fmla="+- 0 1770 1670"/>
                <a:gd name="T5" fmla="*/ T4 w 826"/>
                <a:gd name="T6" fmla="+- 0 1045 995"/>
                <a:gd name="T7" fmla="*/ 1045 h 120"/>
                <a:gd name="T8" fmla="+- 0 1790 1670"/>
                <a:gd name="T9" fmla="*/ T8 w 826"/>
                <a:gd name="T10" fmla="+- 0 1045 995"/>
                <a:gd name="T11" fmla="*/ 1045 h 120"/>
                <a:gd name="T12" fmla="+- 0 1790 1670"/>
                <a:gd name="T13" fmla="*/ T12 w 826"/>
                <a:gd name="T14" fmla="+- 0 1045 995"/>
                <a:gd name="T15" fmla="*/ 1045 h 120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826" h="120">
                  <a:moveTo>
                    <a:pt x="120" y="50"/>
                  </a:moveTo>
                  <a:lnTo>
                    <a:pt x="100" y="50"/>
                  </a:lnTo>
                  <a:lnTo>
                    <a:pt x="120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EC"/>
            </a:p>
          </p:txBody>
        </p:sp>
      </p:grp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991FC5F-6B4E-94FD-38DC-5925195F84D6}"/>
              </a:ext>
            </a:extLst>
          </p:cNvPr>
          <p:cNvSpPr/>
          <p:nvPr/>
        </p:nvSpPr>
        <p:spPr>
          <a:xfrm>
            <a:off x="2349500" y="2828332"/>
            <a:ext cx="7493000" cy="872766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2D2A32-F861-8F1B-A735-666D9608F7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082" y="5654833"/>
            <a:ext cx="1299018" cy="888768"/>
          </a:xfrm>
          <a:prstGeom prst="rect">
            <a:avLst/>
          </a:prstGeo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001452-2F64-E05D-56E2-B90CA021077A}"/>
              </a:ext>
            </a:extLst>
          </p:cNvPr>
          <p:cNvSpPr txBox="1"/>
          <p:nvPr/>
        </p:nvSpPr>
        <p:spPr>
          <a:xfrm>
            <a:off x="2349500" y="3818848"/>
            <a:ext cx="7492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 sz="1200" dirty="0">
                <a:latin typeface="Bahnschrift Light" panose="020B0502040204020203" pitchFamily="34" charset="0"/>
              </a:rPr>
              <a:t>“La Sostenibilidad Comercial del sector productor de lácteos de la provincia de Tungurahua”</a:t>
            </a:r>
          </a:p>
        </p:txBody>
      </p:sp>
    </p:spTree>
    <p:extLst>
      <p:ext uri="{BB962C8B-B14F-4D97-AF65-F5344CB8AC3E}">
        <p14:creationId xmlns:p14="http://schemas.microsoft.com/office/powerpoint/2010/main" val="1692308282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7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76A6C-5DC7-ECF2-F36E-E4A9BED5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>
                <a:latin typeface="Bahnschrift Condensed" panose="020B0502040204020203" pitchFamily="34" charset="0"/>
              </a:rPr>
              <a:t>7.2. FASE 2: SERIE DE TIEMPO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B69E70-8009-699D-CAC1-2DBD24D79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577" y="1565061"/>
            <a:ext cx="6466840" cy="3438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1">
                <a:extLst>
                  <a:ext uri="{FF2B5EF4-FFF2-40B4-BE49-F238E27FC236}">
                    <a16:creationId xmlns:a16="http://schemas.microsoft.com/office/drawing/2014/main" id="{C310D5D8-7C0A-DE47-360B-0A8C9753D7D6}"/>
                  </a:ext>
                </a:extLst>
              </p:cNvPr>
              <p:cNvSpPr txBox="1"/>
              <p:nvPr/>
            </p:nvSpPr>
            <p:spPr>
              <a:xfrm>
                <a:off x="3128979" y="5744585"/>
                <a:ext cx="1669374" cy="634671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1100" i="1"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𝜇</m:t>
                      </m:r>
                      <m:r>
                        <a:rPr lang="es-EC" sz="1100" i="0"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±</m:t>
                      </m:r>
                      <m:r>
                        <a:rPr lang="es-EC" sz="1100" i="1"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𝜎</m:t>
                      </m:r>
                    </m:oMath>
                  </m:oMathPara>
                </a14:m>
                <a:endParaRPr lang="es-EC" dirty="0">
                  <a:effectLst/>
                </a:endParaRPr>
              </a:p>
              <a:p>
                <a:pPr algn="ctr"/>
                <a:r>
                  <a:rPr lang="es-EC" sz="1100" baseline="0" dirty="0"/>
                  <a:t>Intervalos de confianza</a:t>
                </a:r>
              </a:p>
              <a:p>
                <a:pPr algn="ctr"/>
                <a:r>
                  <a:rPr lang="es-EC" sz="1100" baseline="0" dirty="0"/>
                  <a:t>0,4282 </a:t>
                </a:r>
                <a14:m>
                  <m:oMath xmlns:m="http://schemas.openxmlformats.org/officeDocument/2006/math">
                    <m:r>
                      <a:rPr lang="es-EC" sz="1100" i="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±</m:t>
                    </m:r>
                  </m:oMath>
                </a14:m>
                <a:r>
                  <a:rPr lang="es-EC" sz="1100" baseline="0" dirty="0"/>
                  <a:t> 0,0157 (USD)</a:t>
                </a:r>
                <a:endParaRPr lang="es-EC" sz="1100" dirty="0"/>
              </a:p>
            </p:txBody>
          </p:sp>
        </mc:Choice>
        <mc:Fallback xmlns="">
          <p:sp>
            <p:nvSpPr>
              <p:cNvPr id="6" name="CuadroTexto 1">
                <a:extLst>
                  <a:ext uri="{FF2B5EF4-FFF2-40B4-BE49-F238E27FC236}">
                    <a16:creationId xmlns:a16="http://schemas.microsoft.com/office/drawing/2014/main" id="{C310D5D8-7C0A-DE47-360B-0A8C9753D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979" y="5744585"/>
                <a:ext cx="1669374" cy="634671"/>
              </a:xfrm>
              <a:prstGeom prst="rect">
                <a:avLst/>
              </a:prstGeom>
              <a:blipFill>
                <a:blip r:embed="rId6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1">
                <a:extLst>
                  <a:ext uri="{FF2B5EF4-FFF2-40B4-BE49-F238E27FC236}">
                    <a16:creationId xmlns:a16="http://schemas.microsoft.com/office/drawing/2014/main" id="{D3CFFA72-B95D-75B4-B094-033D2D320AEE}"/>
                  </a:ext>
                </a:extLst>
              </p:cNvPr>
              <p:cNvSpPr txBox="1"/>
              <p:nvPr/>
            </p:nvSpPr>
            <p:spPr>
              <a:xfrm>
                <a:off x="5201619" y="5744585"/>
                <a:ext cx="1788761" cy="653565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1100" i="1"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𝜇</m:t>
                      </m:r>
                      <m:r>
                        <a:rPr lang="es-EC" sz="1100" i="0"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±</m:t>
                      </m:r>
                      <m:r>
                        <a:rPr lang="es-EC" sz="1100" i="1"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𝜎</m:t>
                      </m:r>
                    </m:oMath>
                  </m:oMathPara>
                </a14:m>
                <a:endParaRPr lang="es-EC" dirty="0">
                  <a:effectLst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C" sz="1100" baseline="0" dirty="0">
                    <a:effectLst/>
                    <a:latin typeface="+mn-lt"/>
                    <a:ea typeface="+mn-ea"/>
                    <a:cs typeface="+mn-cs"/>
                  </a:rPr>
                  <a:t>Intervalos de confianza</a:t>
                </a:r>
                <a:endParaRPr lang="es-EC" dirty="0">
                  <a:effectLst/>
                </a:endParaRPr>
              </a:p>
              <a:p>
                <a:pPr algn="ctr"/>
                <a:r>
                  <a:rPr lang="es-EC" sz="1100" baseline="0" dirty="0"/>
                  <a:t>0,4100 </a:t>
                </a:r>
                <a14:m>
                  <m:oMath xmlns:m="http://schemas.openxmlformats.org/officeDocument/2006/math">
                    <m:r>
                      <a:rPr lang="es-EC" sz="1100" i="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±</m:t>
                    </m:r>
                  </m:oMath>
                </a14:m>
                <a:r>
                  <a:rPr lang="es-EC" sz="1100" baseline="0" dirty="0"/>
                  <a:t> 0,0108 (USD)</a:t>
                </a:r>
              </a:p>
            </p:txBody>
          </p:sp>
        </mc:Choice>
        <mc:Fallback xmlns="">
          <p:sp>
            <p:nvSpPr>
              <p:cNvPr id="7" name="CuadroTexto 1">
                <a:extLst>
                  <a:ext uri="{FF2B5EF4-FFF2-40B4-BE49-F238E27FC236}">
                    <a16:creationId xmlns:a16="http://schemas.microsoft.com/office/drawing/2014/main" id="{D3CFFA72-B95D-75B4-B094-033D2D320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619" y="5744585"/>
                <a:ext cx="1788761" cy="653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1">
                <a:extLst>
                  <a:ext uri="{FF2B5EF4-FFF2-40B4-BE49-F238E27FC236}">
                    <a16:creationId xmlns:a16="http://schemas.microsoft.com/office/drawing/2014/main" id="{72C252EF-49A0-D210-0756-4FF7BFB535AE}"/>
                  </a:ext>
                </a:extLst>
              </p:cNvPr>
              <p:cNvSpPr txBox="1"/>
              <p:nvPr/>
            </p:nvSpPr>
            <p:spPr>
              <a:xfrm>
                <a:off x="7446979" y="5764905"/>
                <a:ext cx="1648777" cy="750354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1100" i="1"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𝜇</m:t>
                      </m:r>
                      <m:r>
                        <a:rPr lang="es-EC" sz="1100" i="0"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±</m:t>
                      </m:r>
                      <m:r>
                        <a:rPr lang="es-EC" sz="1100" i="1"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𝜎</m:t>
                      </m:r>
                    </m:oMath>
                  </m:oMathPara>
                </a14:m>
                <a:endParaRPr lang="es-EC">
                  <a:effectLst/>
                </a:endParaRPr>
              </a:p>
              <a:p>
                <a:pPr algn="ctr" eaLnBrk="1" fontAlgn="auto" latinLnBrk="0" hangingPunct="1"/>
                <a:r>
                  <a:rPr lang="es-EC" sz="1100" baseline="0">
                    <a:effectLst/>
                    <a:latin typeface="+mn-lt"/>
                    <a:ea typeface="+mn-ea"/>
                    <a:cs typeface="+mn-cs"/>
                  </a:rPr>
                  <a:t>Intervalos de confianza</a:t>
                </a:r>
                <a:endParaRPr lang="es-EC">
                  <a:effectLst/>
                </a:endParaRPr>
              </a:p>
              <a:p>
                <a:pPr algn="ctr"/>
                <a:r>
                  <a:rPr lang="es-EC" sz="1100" baseline="0"/>
                  <a:t>0,4096 </a:t>
                </a:r>
                <a14:m>
                  <m:oMath xmlns:m="http://schemas.openxmlformats.org/officeDocument/2006/math">
                    <m:r>
                      <a:rPr lang="es-EC" sz="1100" i="0"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±</m:t>
                    </m:r>
                  </m:oMath>
                </a14:m>
                <a:r>
                  <a:rPr lang="es-EC" sz="1100" baseline="0"/>
                  <a:t> 0,0285 (USD)</a:t>
                </a:r>
                <a:endParaRPr lang="es-EC" sz="1100"/>
              </a:p>
            </p:txBody>
          </p:sp>
        </mc:Choice>
        <mc:Fallback xmlns="">
          <p:sp>
            <p:nvSpPr>
              <p:cNvPr id="8" name="CuadroTexto 1">
                <a:extLst>
                  <a:ext uri="{FF2B5EF4-FFF2-40B4-BE49-F238E27FC236}">
                    <a16:creationId xmlns:a16="http://schemas.microsoft.com/office/drawing/2014/main" id="{72C252EF-49A0-D210-0756-4FF7BFB53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979" y="5764905"/>
                <a:ext cx="1648777" cy="7503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EE49140-474E-5A99-75ED-BBD7809A1583}"/>
              </a:ext>
            </a:extLst>
          </p:cNvPr>
          <p:cNvSpPr/>
          <p:nvPr/>
        </p:nvSpPr>
        <p:spPr>
          <a:xfrm>
            <a:off x="2862580" y="5665144"/>
            <a:ext cx="6466839" cy="798446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238A61-3888-961A-4716-7331C0E9D498}"/>
              </a:ext>
            </a:extLst>
          </p:cNvPr>
          <p:cNvSpPr txBox="1"/>
          <p:nvPr/>
        </p:nvSpPr>
        <p:spPr>
          <a:xfrm>
            <a:off x="2862577" y="5282947"/>
            <a:ext cx="646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C" sz="1800" dirty="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MEDIAS MOVILES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D605A93-CE95-1B8F-55B4-98E878C93A47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FEE24AF-E9B8-11B7-978E-43A7CD8F2428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A367EA0-615A-7F5E-77BE-DD0D5985EF51}"/>
              </a:ext>
            </a:extLst>
          </p:cNvPr>
          <p:cNvSpPr txBox="1"/>
          <p:nvPr/>
        </p:nvSpPr>
        <p:spPr>
          <a:xfrm>
            <a:off x="3529632" y="5019006"/>
            <a:ext cx="1207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C" sz="1200" dirty="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(E15-D18)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CA6626B-4683-A91C-B41F-34AB2FB70302}"/>
              </a:ext>
            </a:extLst>
          </p:cNvPr>
          <p:cNvSpPr txBox="1"/>
          <p:nvPr/>
        </p:nvSpPr>
        <p:spPr>
          <a:xfrm>
            <a:off x="6239726" y="5003743"/>
            <a:ext cx="1207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C" sz="1200" dirty="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(E19-D20)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5946D95-17E4-AB04-540F-C04CC7C7AD22}"/>
              </a:ext>
            </a:extLst>
          </p:cNvPr>
          <p:cNvSpPr txBox="1"/>
          <p:nvPr/>
        </p:nvSpPr>
        <p:spPr>
          <a:xfrm>
            <a:off x="7822686" y="5019006"/>
            <a:ext cx="1207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C" sz="1200" dirty="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(E21-D22)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9DE520-0A0C-EE37-50DF-8DEEA5302102}"/>
              </a:ext>
            </a:extLst>
          </p:cNvPr>
          <p:cNvSpPr txBox="1"/>
          <p:nvPr/>
        </p:nvSpPr>
        <p:spPr>
          <a:xfrm>
            <a:off x="4497452" y="5017273"/>
            <a:ext cx="145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C" sz="1200" dirty="0">
                <a:solidFill>
                  <a:srgbClr val="FF5D5D"/>
                </a:solidFill>
                <a:latin typeface="Bahnschrift SemiBold" panose="020B0502040204020203" pitchFamily="34" charset="0"/>
              </a:rPr>
              <a:t>(A16</a:t>
            </a:r>
            <a:r>
              <a:rPr lang="es-EC" sz="1200">
                <a:solidFill>
                  <a:srgbClr val="FF5D5D"/>
                </a:solidFill>
                <a:latin typeface="Bahnschrift SemiBold" panose="020B0502040204020203" pitchFamily="34" charset="0"/>
              </a:rPr>
              <a:t>) 40-47</a:t>
            </a:r>
            <a:endParaRPr lang="es-EC" sz="1200" dirty="0">
              <a:solidFill>
                <a:srgbClr val="FF5D5D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36D2A62-B060-8FC6-B048-37846B4B2732}"/>
              </a:ext>
            </a:extLst>
          </p:cNvPr>
          <p:cNvSpPr txBox="1"/>
          <p:nvPr/>
        </p:nvSpPr>
        <p:spPr>
          <a:xfrm>
            <a:off x="7745321" y="2613625"/>
            <a:ext cx="1207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C" sz="1200" dirty="0">
                <a:solidFill>
                  <a:srgbClr val="FF5D5D"/>
                </a:solidFill>
                <a:latin typeface="Bahnschrift SemiBold" panose="020B0502040204020203" pitchFamily="34" charset="0"/>
              </a:rPr>
              <a:t>(JN22) 33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75C8674-A740-665B-9AB6-FF8C2B617A48}"/>
              </a:ext>
            </a:extLst>
          </p:cNvPr>
          <p:cNvSpPr txBox="1"/>
          <p:nvPr/>
        </p:nvSpPr>
        <p:spPr>
          <a:xfrm>
            <a:off x="405610" y="6447691"/>
            <a:ext cx="141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>
                <a:solidFill>
                  <a:schemeClr val="bg1">
                    <a:lumMod val="65000"/>
                  </a:schemeClr>
                </a:solidFill>
              </a:rPr>
              <a:t>(BBC, 2016);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84F39CD-02B4-169C-0358-4CAFCE8AEF9F}"/>
              </a:ext>
            </a:extLst>
          </p:cNvPr>
          <p:cNvSpPr txBox="1"/>
          <p:nvPr/>
        </p:nvSpPr>
        <p:spPr>
          <a:xfrm>
            <a:off x="1211130" y="6446059"/>
            <a:ext cx="2177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>
                <a:solidFill>
                  <a:schemeClr val="bg1">
                    <a:lumMod val="65000"/>
                  </a:schemeClr>
                </a:solidFill>
              </a:rPr>
              <a:t>(Coba, 2020); (Villareal, 2022)</a:t>
            </a:r>
          </a:p>
        </p:txBody>
      </p:sp>
    </p:spTree>
    <p:extLst>
      <p:ext uri="{BB962C8B-B14F-4D97-AF65-F5344CB8AC3E}">
        <p14:creationId xmlns:p14="http://schemas.microsoft.com/office/powerpoint/2010/main" val="1776710300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10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746FF74-5791-E4BB-5FC4-86B35F2F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C">
                <a:latin typeface="Bahnschrift Condensed" panose="020B0502040204020203" pitchFamily="34" charset="0"/>
              </a:rPr>
              <a:t>7.3. FASE 3: REGRESIÓN POLINOMIAL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FE64D71-64B4-14EA-68C6-D5135ECF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2" y="3222079"/>
            <a:ext cx="3447495" cy="21673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173AA6F-04DA-B527-EB27-2D32FFC92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720" y="3219300"/>
            <a:ext cx="3447495" cy="21701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1C0E55E-BAF7-B2A2-C10F-59C90F7D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819" y="3222079"/>
            <a:ext cx="3426559" cy="216737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ED8F3C7-83BF-822A-2D23-EC89C1465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2" y="2312670"/>
            <a:ext cx="8936686" cy="801220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74D68AB-6B3B-847D-AC79-66DC079BD4CF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134600-F761-6E76-A72E-FC78E7F70766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E76E84C-2DE3-11C6-B01A-926800120AE4}"/>
              </a:ext>
            </a:extLst>
          </p:cNvPr>
          <p:cNvSpPr txBox="1"/>
          <p:nvPr/>
        </p:nvSpPr>
        <p:spPr>
          <a:xfrm>
            <a:off x="669622" y="6444229"/>
            <a:ext cx="141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s-EC" sz="1200" dirty="0" err="1">
                <a:solidFill>
                  <a:schemeClr val="bg1">
                    <a:lumMod val="65000"/>
                  </a:schemeClr>
                </a:solidFill>
              </a:rPr>
              <a:t>Gendy</a:t>
            </a:r>
            <a:r>
              <a:rPr lang="es-EC" sz="1200" dirty="0">
                <a:solidFill>
                  <a:schemeClr val="bg1">
                    <a:lumMod val="65000"/>
                  </a:schemeClr>
                </a:solidFill>
              </a:rPr>
              <a:t> et al., 2015)</a:t>
            </a:r>
          </a:p>
        </p:txBody>
      </p:sp>
    </p:spTree>
    <p:extLst>
      <p:ext uri="{BB962C8B-B14F-4D97-AF65-F5344CB8AC3E}">
        <p14:creationId xmlns:p14="http://schemas.microsoft.com/office/powerpoint/2010/main" val="290828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34C40-8C4C-BA19-BF1D-AFFC5BF1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latin typeface="Bahnschrift Condensed" panose="020B0502040204020203" pitchFamily="34" charset="0"/>
              </a:rPr>
              <a:t>7.4. FASE 4: REGRESIÓN LINEAL MÚLTIPLE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E47271-E445-3DAC-553A-7D2725555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071" b="19307"/>
          <a:stretch/>
        </p:blipFill>
        <p:spPr>
          <a:xfrm>
            <a:off x="1360561" y="1957610"/>
            <a:ext cx="3200400" cy="14254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6E24E91-EF34-A4BD-15BA-4CF0E48D62A3}"/>
              </a:ext>
            </a:extLst>
          </p:cNvPr>
          <p:cNvSpPr txBox="1"/>
          <p:nvPr/>
        </p:nvSpPr>
        <p:spPr>
          <a:xfrm>
            <a:off x="1276741" y="16418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40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MODELO 1,  R= 0.835</a:t>
            </a:r>
          </a:p>
          <a:p>
            <a:pPr marL="0" indent="0">
              <a:buNone/>
            </a:pPr>
            <a:endParaRPr lang="es-EC" sz="1400">
              <a:solidFill>
                <a:schemeClr val="bg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0FDBD82-D4FC-1F59-4B65-ABF1296C20C8}"/>
              </a:ext>
            </a:extLst>
          </p:cNvPr>
          <p:cNvSpPr txBox="1"/>
          <p:nvPr/>
        </p:nvSpPr>
        <p:spPr>
          <a:xfrm>
            <a:off x="4759081" y="187463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_tradnl" sz="16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</a:rPr>
              <a:t>Factores (Predictores)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600" dirty="0">
                <a:effectLst/>
                <a:latin typeface="Bierstadt" panose="020B0004020202020204" pitchFamily="34" charset="0"/>
                <a:ea typeface="Cambria" panose="02040503050406030204" pitchFamily="18" charset="0"/>
              </a:rPr>
              <a:t>(X) Ingreso familiar en dólares.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600" dirty="0">
                <a:effectLst/>
                <a:latin typeface="Bierstadt" panose="020B0004020202020204" pitchFamily="34" charset="0"/>
                <a:ea typeface="Cambria" panose="02040503050406030204" pitchFamily="18" charset="0"/>
              </a:rPr>
              <a:t>(Y) es el IPC en dólares.</a:t>
            </a:r>
            <a:endParaRPr lang="es-EC" sz="1600" dirty="0">
              <a:latin typeface="Bierstadt" panose="020B00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0769F6-B5F9-42A1-0AB3-10B9A4E0B53F}"/>
              </a:ext>
            </a:extLst>
          </p:cNvPr>
          <p:cNvSpPr txBox="1"/>
          <p:nvPr/>
        </p:nvSpPr>
        <p:spPr>
          <a:xfrm>
            <a:off x="4759081" y="279598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_tradnl" sz="1600">
                <a:latin typeface="Bahnschrift SemiBold" panose="020B0502040204020203" pitchFamily="34" charset="0"/>
                <a:ea typeface="Cambria" panose="02040503050406030204" pitchFamily="18" charset="0"/>
              </a:rPr>
              <a:t>Dependiente</a:t>
            </a:r>
            <a:endParaRPr lang="es-ES_tradnl" sz="1600">
              <a:effectLst/>
              <a:latin typeface="Bahnschrift SemiBold" panose="020B0502040204020203" pitchFamily="34" charset="0"/>
              <a:ea typeface="Cambria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600">
                <a:effectLst/>
                <a:latin typeface="Bierstadt" panose="020B0004020202020204" pitchFamily="34" charset="0"/>
                <a:ea typeface="Cambria" panose="02040503050406030204" pitchFamily="18" charset="0"/>
              </a:rPr>
              <a:t>(Z) Precio al productor de leche cruda nacional en dólares.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7171520-DF8A-5926-1C77-014B0AAF5B45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DAEDB30-0D5D-C686-A20F-A89C793F8C5B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96AE74-4776-6178-03EB-8844A4357B61}"/>
              </a:ext>
            </a:extLst>
          </p:cNvPr>
          <p:cNvSpPr txBox="1"/>
          <p:nvPr/>
        </p:nvSpPr>
        <p:spPr>
          <a:xfrm>
            <a:off x="1276741" y="37294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40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MODELO 2,  R= 0.982</a:t>
            </a:r>
          </a:p>
          <a:p>
            <a:pPr marL="0" indent="0">
              <a:buNone/>
            </a:pPr>
            <a:endParaRPr lang="es-EC" sz="1400">
              <a:solidFill>
                <a:schemeClr val="bg2">
                  <a:lumMod val="7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9DAF44-8AA1-89F3-8D89-6DB722CB85A8}"/>
              </a:ext>
            </a:extLst>
          </p:cNvPr>
          <p:cNvSpPr txBox="1"/>
          <p:nvPr/>
        </p:nvSpPr>
        <p:spPr>
          <a:xfrm>
            <a:off x="4759081" y="3991092"/>
            <a:ext cx="4789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_tradnl" sz="16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</a:rPr>
              <a:t>Factores (Predictores)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600" dirty="0">
                <a:effectLst/>
                <a:latin typeface="Bierstadt" panose="020B0004020202020204" pitchFamily="34" charset="0"/>
                <a:ea typeface="Cambria" panose="02040503050406030204" pitchFamily="18" charset="0"/>
              </a:rPr>
              <a:t>(X) Número de vacas en Tungurahua.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600" dirty="0">
                <a:effectLst/>
                <a:latin typeface="Bierstadt" panose="020B0004020202020204" pitchFamily="34" charset="0"/>
                <a:ea typeface="Cambria" panose="02040503050406030204" pitchFamily="18" charset="0"/>
              </a:rPr>
              <a:t>(Y) Total de vacas de la región Sierra.</a:t>
            </a:r>
            <a:endParaRPr lang="es-EC" sz="1600" dirty="0">
              <a:latin typeface="Bierstadt" panose="020B00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7603E3-9424-EE9E-AE75-74061E3A199A}"/>
              </a:ext>
            </a:extLst>
          </p:cNvPr>
          <p:cNvSpPr txBox="1"/>
          <p:nvPr/>
        </p:nvSpPr>
        <p:spPr>
          <a:xfrm>
            <a:off x="4759081" y="491245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_tradnl" sz="1600">
                <a:latin typeface="Bahnschrift SemiBold" panose="020B0502040204020203" pitchFamily="34" charset="0"/>
                <a:ea typeface="Cambria" panose="02040503050406030204" pitchFamily="18" charset="0"/>
              </a:rPr>
              <a:t>Dependiente</a:t>
            </a:r>
            <a:endParaRPr lang="es-ES_tradnl" sz="1600">
              <a:effectLst/>
              <a:latin typeface="Bahnschrift SemiBold" panose="020B0502040204020203" pitchFamily="34" charset="0"/>
              <a:ea typeface="Cambria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600">
                <a:effectLst/>
                <a:latin typeface="Bierstadt" panose="020B0004020202020204" pitchFamily="34" charset="0"/>
                <a:ea typeface="Cambria" panose="02040503050406030204" pitchFamily="18" charset="0"/>
              </a:rPr>
              <a:t>(Z) Número de vacas ordeñadas en Tungurahua.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33DE6F0-5A44-3F12-FF88-CBF153D14D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135"/>
          <a:stretch/>
        </p:blipFill>
        <p:spPr>
          <a:xfrm>
            <a:off x="1276742" y="4028501"/>
            <a:ext cx="3284220" cy="229540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168C0B8-2D6A-AE05-D6D4-7A9E94757AAF}"/>
              </a:ext>
            </a:extLst>
          </p:cNvPr>
          <p:cNvSpPr txBox="1"/>
          <p:nvPr/>
        </p:nvSpPr>
        <p:spPr>
          <a:xfrm>
            <a:off x="669622" y="6444229"/>
            <a:ext cx="1619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s-EC" sz="1200" dirty="0" err="1">
                <a:solidFill>
                  <a:schemeClr val="bg1">
                    <a:lumMod val="65000"/>
                  </a:schemeClr>
                </a:solidFill>
              </a:rPr>
              <a:t>Terrádez</a:t>
            </a:r>
            <a:r>
              <a:rPr lang="es-EC" sz="1200" dirty="0">
                <a:solidFill>
                  <a:schemeClr val="bg1">
                    <a:lumMod val="65000"/>
                  </a:schemeClr>
                </a:solidFill>
              </a:rPr>
              <a:t>, 2003) Sig.</a:t>
            </a:r>
          </a:p>
        </p:txBody>
      </p:sp>
    </p:spTree>
    <p:extLst>
      <p:ext uri="{BB962C8B-B14F-4D97-AF65-F5344CB8AC3E}">
        <p14:creationId xmlns:p14="http://schemas.microsoft.com/office/powerpoint/2010/main" val="1405951884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7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82BFEAD-8AC3-1915-205A-9C2027A350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56" y="3756161"/>
            <a:ext cx="2822353" cy="2430025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C4BD8FF-B9CC-9E0F-AEC2-6A04CBAA365D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7FDD2A-549F-2B0B-C7A7-02A863C57D3C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3D5346-9344-E322-E5DE-9793946FE8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619" b="17429"/>
          <a:stretch/>
        </p:blipFill>
        <p:spPr>
          <a:xfrm>
            <a:off x="1871863" y="1531524"/>
            <a:ext cx="3474419" cy="172486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9A874CF-0C42-D4FD-0001-A7CCDD85DD02}"/>
              </a:ext>
            </a:extLst>
          </p:cNvPr>
          <p:cNvSpPr txBox="1"/>
          <p:nvPr/>
        </p:nvSpPr>
        <p:spPr>
          <a:xfrm>
            <a:off x="1788044" y="122909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40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MODELO 3, R= 0.971</a:t>
            </a:r>
          </a:p>
          <a:p>
            <a:pPr marL="0" indent="0">
              <a:buNone/>
            </a:pPr>
            <a:endParaRPr lang="es-EC" sz="1400">
              <a:solidFill>
                <a:schemeClr val="bg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DB36F3-A20C-23F3-0455-715A216E04A5}"/>
              </a:ext>
            </a:extLst>
          </p:cNvPr>
          <p:cNvSpPr txBox="1"/>
          <p:nvPr/>
        </p:nvSpPr>
        <p:spPr>
          <a:xfrm>
            <a:off x="5466333" y="153152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_tradnl" sz="1600">
                <a:effectLst/>
                <a:latin typeface="Bahnschrift SemiBold" panose="020B0502040204020203" pitchFamily="34" charset="0"/>
                <a:ea typeface="Cambria" panose="02040503050406030204" pitchFamily="18" charset="0"/>
              </a:rPr>
              <a:t>Factores (Predictores)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600">
                <a:effectLst/>
                <a:latin typeface="Bierstadt" panose="020B0004020202020204" pitchFamily="34" charset="0"/>
                <a:ea typeface="Cambria" panose="02040503050406030204" pitchFamily="18" charset="0"/>
              </a:rPr>
              <a:t>(X) Número de vacas ordeñadas en Tungurahua.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600">
                <a:effectLst/>
                <a:latin typeface="Bierstadt" panose="020B0004020202020204" pitchFamily="34" charset="0"/>
                <a:ea typeface="Cambria" panose="02040503050406030204" pitchFamily="18" charset="0"/>
              </a:rPr>
              <a:t>(Y) Total de vacas en Tungurahua.</a:t>
            </a:r>
            <a:endParaRPr lang="es-EC" sz="1600">
              <a:latin typeface="Bierstadt" panose="020B00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760450-6F20-7624-4DCE-5F95157A924B}"/>
              </a:ext>
            </a:extLst>
          </p:cNvPr>
          <p:cNvSpPr txBox="1"/>
          <p:nvPr/>
        </p:nvSpPr>
        <p:spPr>
          <a:xfrm>
            <a:off x="5466333" y="251706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_tradnl" sz="1600">
                <a:latin typeface="Bahnschrift SemiBold" panose="020B0502040204020203" pitchFamily="34" charset="0"/>
                <a:ea typeface="Cambria" panose="02040503050406030204" pitchFamily="18" charset="0"/>
              </a:rPr>
              <a:t>Dependiente</a:t>
            </a:r>
            <a:endParaRPr lang="es-ES_tradnl" sz="1600">
              <a:effectLst/>
              <a:latin typeface="Bahnschrift SemiBold" panose="020B0502040204020203" pitchFamily="34" charset="0"/>
              <a:ea typeface="Cambria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1600">
                <a:effectLst/>
                <a:latin typeface="Bierstadt" panose="020B0004020202020204" pitchFamily="34" charset="0"/>
                <a:ea typeface="Cambria" panose="02040503050406030204" pitchFamily="18" charset="0"/>
              </a:rPr>
              <a:t>(Z) Producción de leche en litros de Tungurahua.</a:t>
            </a:r>
          </a:p>
        </p:txBody>
      </p:sp>
    </p:spTree>
    <p:extLst>
      <p:ext uri="{BB962C8B-B14F-4D97-AF65-F5344CB8AC3E}">
        <p14:creationId xmlns:p14="http://schemas.microsoft.com/office/powerpoint/2010/main" val="1327999336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7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27049AAE-9070-8B24-6713-44E18B2FE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3" t="10712" r="35592" b="25273"/>
          <a:stretch/>
        </p:blipFill>
        <p:spPr bwMode="auto">
          <a:xfrm>
            <a:off x="407820" y="2380371"/>
            <a:ext cx="3685242" cy="211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D374199-CED0-B88F-26A9-0AC68393A795}"/>
              </a:ext>
            </a:extLst>
          </p:cNvPr>
          <p:cNvSpPr txBox="1"/>
          <p:nvPr/>
        </p:nvSpPr>
        <p:spPr>
          <a:xfrm>
            <a:off x="1" y="636686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REPRESENTACIÓNES TRIDIMENSIONALES</a:t>
            </a:r>
          </a:p>
          <a:p>
            <a:pPr marL="0" indent="0">
              <a:buNone/>
            </a:pPr>
            <a:endParaRPr lang="es-EC" sz="1400">
              <a:solidFill>
                <a:schemeClr val="bg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7BBC83F-508C-CBEC-2E88-F450DCA98103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55659A-8D7E-5C7F-6952-ED7B2C3C416C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5A5A01-D9B6-4FEF-9264-0DB5B0A309B8}"/>
              </a:ext>
            </a:extLst>
          </p:cNvPr>
          <p:cNvSpPr txBox="1"/>
          <p:nvPr/>
        </p:nvSpPr>
        <p:spPr>
          <a:xfrm>
            <a:off x="1650862" y="4945560"/>
            <a:ext cx="1199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60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NACIONAL</a:t>
            </a:r>
            <a:endParaRPr lang="es-EC" sz="16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674FEFC-56DA-C99D-F34F-1025B9C6DEB3}"/>
              </a:ext>
            </a:extLst>
          </p:cNvPr>
          <p:cNvSpPr txBox="1"/>
          <p:nvPr/>
        </p:nvSpPr>
        <p:spPr>
          <a:xfrm>
            <a:off x="5477773" y="4958336"/>
            <a:ext cx="1199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60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REGIONAL</a:t>
            </a:r>
            <a:endParaRPr lang="es-EC" sz="16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C7B2878-454A-D994-5009-3B49529D8661}"/>
              </a:ext>
            </a:extLst>
          </p:cNvPr>
          <p:cNvSpPr txBox="1"/>
          <p:nvPr/>
        </p:nvSpPr>
        <p:spPr>
          <a:xfrm>
            <a:off x="9304684" y="4958336"/>
            <a:ext cx="1385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60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PROVINCIAL</a:t>
            </a:r>
            <a:endParaRPr lang="es-EC" sz="16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22B6EB-1DE9-4181-BADA-22C62193D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40" y="2489805"/>
            <a:ext cx="3475115" cy="18955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2910ED3-6819-6788-58FA-B4064C614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5"/>
          <a:stretch/>
        </p:blipFill>
        <p:spPr>
          <a:xfrm>
            <a:off x="4222900" y="2489805"/>
            <a:ext cx="3715720" cy="18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7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FAE22-6198-B1AB-F307-07082097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49250" cy="1325563"/>
          </a:xfrm>
        </p:spPr>
        <p:txBody>
          <a:bodyPr/>
          <a:lstStyle/>
          <a:p>
            <a:r>
              <a:rPr lang="es-EC">
                <a:latin typeface="Bahnschrift Condensed" panose="020B0502040204020203" pitchFamily="34" charset="0"/>
              </a:rPr>
              <a:t>08. 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5ED073-A62A-7C00-A5DE-DB8DFD521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708927"/>
            <a:ext cx="9696449" cy="4746625"/>
          </a:xfrm>
        </p:spPr>
        <p:txBody>
          <a:bodyPr>
            <a:normAutofit/>
          </a:bodyPr>
          <a:lstStyle/>
          <a:p>
            <a:r>
              <a:rPr lang="es-ES_tradnl" sz="1800" dirty="0">
                <a:latin typeface="Bierstadt" panose="020B0004020202020204" pitchFamily="34" charset="0"/>
                <a:ea typeface="Times" panose="02020603050405020304" pitchFamily="18" charset="0"/>
                <a:cs typeface="Cambria" panose="02040503050406030204" pitchFamily="18" charset="0"/>
              </a:rPr>
              <a:t>L</a:t>
            </a:r>
            <a:r>
              <a:rPr lang="es-ES_tradnl" sz="1800" dirty="0">
                <a:effectLst/>
                <a:latin typeface="Bierstadt" panose="020B0004020202020204" pitchFamily="34" charset="0"/>
                <a:ea typeface="Times" panose="02020603050405020304" pitchFamily="18" charset="0"/>
                <a:cs typeface="Cambria" panose="02040503050406030204" pitchFamily="18" charset="0"/>
              </a:rPr>
              <a:t>os resultados revelan que, durante el periodo de la pandemia del Covid-19, se observó una disminución e inestabilidad del precio al productor de leche cruda durante este lapso, pero se </a:t>
            </a:r>
            <a:r>
              <a:rPr lang="es-ES_tradnl" sz="1800" dirty="0">
                <a:latin typeface="Bierstadt" panose="020B0004020202020204" pitchFamily="34" charset="0"/>
                <a:ea typeface="Times" panose="02020603050405020304" pitchFamily="18" charset="0"/>
                <a:cs typeface="Cambria" panose="02040503050406030204" pitchFamily="18" charset="0"/>
              </a:rPr>
              <a:t>evidenció que existieron picos de forma temporal al inicio de este</a:t>
            </a:r>
            <a:r>
              <a:rPr lang="es-ES_tradnl" sz="1800" dirty="0">
                <a:effectLst/>
                <a:latin typeface="Bierstadt" panose="020B0004020202020204" pitchFamily="34" charset="0"/>
                <a:ea typeface="Times" panose="02020603050405020304" pitchFamily="18" charset="0"/>
                <a:cs typeface="Cambria" panose="02040503050406030204" pitchFamily="18" charset="0"/>
              </a:rPr>
              <a:t>. </a:t>
            </a:r>
          </a:p>
          <a:p>
            <a:endParaRPr lang="es-ES_tradnl" sz="1800" dirty="0">
              <a:latin typeface="Bierstadt" panose="020B0004020202020204" pitchFamily="34" charset="0"/>
              <a:ea typeface="Times" panose="02020603050405020304" pitchFamily="18" charset="0"/>
              <a:cs typeface="Cambria" panose="02040503050406030204" pitchFamily="18" charset="0"/>
            </a:endParaRPr>
          </a:p>
          <a:p>
            <a:r>
              <a:rPr lang="es-ES_tradnl" sz="1800" dirty="0">
                <a:latin typeface="Bierstadt" panose="020B0004020202020204" pitchFamily="34" charset="0"/>
                <a:ea typeface="Times" panose="02020603050405020304" pitchFamily="18" charset="0"/>
                <a:cs typeface="Cambria" panose="02040503050406030204" pitchFamily="18" charset="0"/>
              </a:rPr>
              <a:t>Sucedieron </a:t>
            </a:r>
            <a:r>
              <a:rPr lang="es-ES_tradnl" sz="1800" dirty="0">
                <a:effectLst/>
                <a:latin typeface="Bierstadt" panose="020B0004020202020204" pitchFamily="34" charset="0"/>
                <a:ea typeface="Times" panose="02020603050405020304" pitchFamily="18" charset="0"/>
                <a:cs typeface="Cambria" panose="02040503050406030204" pitchFamily="18" charset="0"/>
              </a:rPr>
              <a:t>valores atípicos en los precios, entre el bajo al más alto con 8 ctvs. de dólar </a:t>
            </a:r>
            <a:r>
              <a:rPr lang="es-ES_tradnl" sz="1800" dirty="0">
                <a:latin typeface="Bierstadt" panose="020B0004020202020204" pitchFamily="34" charset="0"/>
                <a:ea typeface="Times" panose="02020603050405020304" pitchFamily="18" charset="0"/>
                <a:cs typeface="Cambria" panose="02040503050406030204" pitchFamily="18" charset="0"/>
              </a:rPr>
              <a:t>a causa del</a:t>
            </a:r>
            <a:r>
              <a:rPr lang="es-ES_tradnl" sz="1800" dirty="0">
                <a:effectLst/>
                <a:latin typeface="Bierstadt" panose="020B0004020202020204" pitchFamily="34" charset="0"/>
                <a:ea typeface="Times" panose="02020603050405020304" pitchFamily="18" charset="0"/>
                <a:cs typeface="Cambria" panose="02040503050406030204" pitchFamily="18" charset="0"/>
              </a:rPr>
              <a:t> rezago sanitario </a:t>
            </a:r>
            <a:r>
              <a:rPr lang="es-ES_tradnl" sz="1800" dirty="0">
                <a:solidFill>
                  <a:schemeClr val="bg2">
                    <a:lumMod val="90000"/>
                  </a:schemeClr>
                </a:solidFill>
                <a:effectLst/>
                <a:latin typeface="Bierstadt" panose="020B0004020202020204" pitchFamily="34" charset="0"/>
                <a:ea typeface="Times" panose="02020603050405020304" pitchFamily="18" charset="0"/>
                <a:cs typeface="Cambria" panose="02040503050406030204" pitchFamily="18" charset="0"/>
              </a:rPr>
              <a:t>(Dc21;39ctvs.- Sp22;47ctvs.).</a:t>
            </a:r>
          </a:p>
          <a:p>
            <a:pPr marL="0" indent="0">
              <a:buNone/>
            </a:pPr>
            <a:endParaRPr lang="es-ES_tradnl" sz="1800" dirty="0">
              <a:effectLst/>
              <a:latin typeface="Bierstadt" panose="020B0004020202020204" pitchFamily="34" charset="0"/>
              <a:ea typeface="Times" panose="02020603050405020304" pitchFamily="18" charset="0"/>
              <a:cs typeface="Cambria" panose="02040503050406030204" pitchFamily="18" charset="0"/>
            </a:endParaRPr>
          </a:p>
          <a:p>
            <a:r>
              <a:rPr lang="es-EC" sz="1800" dirty="0">
                <a:effectLst/>
                <a:latin typeface="Bierstadt" panose="020B00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La evidencia respalda la idea de que </a:t>
            </a:r>
            <a:r>
              <a:rPr lang="es-MX" sz="1800" dirty="0">
                <a:effectLst/>
                <a:latin typeface="Bierstadt" panose="020B00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una mejora en los indicadores socioeconómicos puede</a:t>
            </a:r>
            <a:r>
              <a:rPr lang="es-EC" sz="1800" dirty="0">
                <a:effectLst/>
                <a:latin typeface="Bierstadt" panose="020B00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tener efectos positivos en el sector lácteo. El aumento de los ingresos y un margen positivo en el índice de precios al consumidor pueden impulsar la demanda.</a:t>
            </a:r>
          </a:p>
          <a:p>
            <a:pPr marL="0" indent="0">
              <a:buNone/>
            </a:pPr>
            <a:endParaRPr lang="es-EC" sz="1800" dirty="0">
              <a:effectLst/>
              <a:latin typeface="Bierstadt" panose="020B000402020202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 hangingPunct="0">
              <a:spcAft>
                <a:spcPts val="1000"/>
              </a:spcAft>
            </a:pPr>
            <a:r>
              <a:rPr lang="es-EC" sz="1800" dirty="0">
                <a:effectLst/>
                <a:latin typeface="Bierstadt" panose="020B00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Los resultados obtenidos a partir de los análisis de regresión múltiple y el ANOVA, indican que </a:t>
            </a:r>
            <a:r>
              <a:rPr lang="es-MX" sz="1800" dirty="0">
                <a:effectLst/>
                <a:latin typeface="Bierstadt" panose="020B00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la producción de leche en litros en Tungurahua es sensible a</a:t>
            </a:r>
            <a:r>
              <a:rPr lang="es-EC" sz="1800" dirty="0">
                <a:effectLst/>
                <a:latin typeface="Bierstadt" panose="020B00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los factores: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7581307-D925-F7FF-00A4-D3FEC844E78A}"/>
              </a:ext>
            </a:extLst>
          </p:cNvPr>
          <p:cNvSpPr txBox="1"/>
          <p:nvPr/>
        </p:nvSpPr>
        <p:spPr>
          <a:xfrm>
            <a:off x="1123949" y="4775573"/>
            <a:ext cx="1270496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04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A33754D-4119-37A4-3A58-6B69A3B6618B}"/>
              </a:ext>
            </a:extLst>
          </p:cNvPr>
          <p:cNvSpPr txBox="1"/>
          <p:nvPr/>
        </p:nvSpPr>
        <p:spPr>
          <a:xfrm>
            <a:off x="1142999" y="3385400"/>
            <a:ext cx="1270496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03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9F48A33-6607-C5D4-5B56-94160BDBF9F7}"/>
              </a:ext>
            </a:extLst>
          </p:cNvPr>
          <p:cNvSpPr txBox="1"/>
          <p:nvPr/>
        </p:nvSpPr>
        <p:spPr>
          <a:xfrm>
            <a:off x="1120280" y="2412325"/>
            <a:ext cx="1270496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02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AD7E398-0D57-359D-5612-3367FB964B38}"/>
              </a:ext>
            </a:extLst>
          </p:cNvPr>
          <p:cNvSpPr txBox="1"/>
          <p:nvPr/>
        </p:nvSpPr>
        <p:spPr>
          <a:xfrm>
            <a:off x="1119197" y="3392192"/>
            <a:ext cx="1270496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03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B56C93B-2125-E98E-D458-E4A9BFFE6277}"/>
              </a:ext>
            </a:extLst>
          </p:cNvPr>
          <p:cNvSpPr/>
          <p:nvPr/>
        </p:nvSpPr>
        <p:spPr>
          <a:xfrm>
            <a:off x="1" y="5024076"/>
            <a:ext cx="1752600" cy="501015"/>
          </a:xfrm>
          <a:prstGeom prst="rect">
            <a:avLst/>
          </a:prstGeom>
          <a:solidFill>
            <a:srgbClr val="72DC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92A0DB6-4F21-E954-4B48-B174249750B0}"/>
              </a:ext>
            </a:extLst>
          </p:cNvPr>
          <p:cNvSpPr txBox="1">
            <a:spLocks/>
          </p:cNvSpPr>
          <p:nvPr/>
        </p:nvSpPr>
        <p:spPr>
          <a:xfrm>
            <a:off x="1051821" y="4805506"/>
            <a:ext cx="42411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0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59C144-B47A-6D02-D852-0C9E96CE7460}"/>
              </a:ext>
            </a:extLst>
          </p:cNvPr>
          <p:cNvSpPr txBox="1">
            <a:spLocks/>
          </p:cNvSpPr>
          <p:nvPr/>
        </p:nvSpPr>
        <p:spPr>
          <a:xfrm>
            <a:off x="1371159" y="4798714"/>
            <a:ext cx="42411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4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61A5964-7280-4AFC-A463-1BF8EB0DEC3A}"/>
              </a:ext>
            </a:extLst>
          </p:cNvPr>
          <p:cNvSpPr/>
          <p:nvPr/>
        </p:nvSpPr>
        <p:spPr>
          <a:xfrm>
            <a:off x="1" y="3759551"/>
            <a:ext cx="1752630" cy="501015"/>
          </a:xfrm>
          <a:prstGeom prst="rect">
            <a:avLst/>
          </a:prstGeom>
          <a:solidFill>
            <a:srgbClr val="FFBE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02ABFAE-928C-53D9-17B0-046ACB296314}"/>
              </a:ext>
            </a:extLst>
          </p:cNvPr>
          <p:cNvSpPr/>
          <p:nvPr/>
        </p:nvSpPr>
        <p:spPr>
          <a:xfrm>
            <a:off x="-29" y="2772278"/>
            <a:ext cx="1752629" cy="501015"/>
          </a:xfrm>
          <a:prstGeom prst="rect">
            <a:avLst/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8CEF4C1-F823-B55F-FF50-891C0FB700BE}"/>
              </a:ext>
            </a:extLst>
          </p:cNvPr>
          <p:cNvSpPr/>
          <p:nvPr/>
        </p:nvSpPr>
        <p:spPr>
          <a:xfrm>
            <a:off x="-28" y="1776730"/>
            <a:ext cx="1759226" cy="50101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8B51E5-4D9B-255D-1E92-9C51D0DA7390}"/>
              </a:ext>
            </a:extLst>
          </p:cNvPr>
          <p:cNvSpPr txBox="1">
            <a:spLocks/>
          </p:cNvSpPr>
          <p:nvPr/>
        </p:nvSpPr>
        <p:spPr>
          <a:xfrm>
            <a:off x="1050793" y="3537877"/>
            <a:ext cx="42411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0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4AAB349-D795-48E3-26B4-5CA11DEFCF34}"/>
              </a:ext>
            </a:extLst>
          </p:cNvPr>
          <p:cNvSpPr txBox="1">
            <a:spLocks/>
          </p:cNvSpPr>
          <p:nvPr/>
        </p:nvSpPr>
        <p:spPr>
          <a:xfrm>
            <a:off x="1418899" y="3531085"/>
            <a:ext cx="42411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3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D5373B3-7694-7D1A-2212-43B11CE9A156}"/>
              </a:ext>
            </a:extLst>
          </p:cNvPr>
          <p:cNvSpPr txBox="1">
            <a:spLocks/>
          </p:cNvSpPr>
          <p:nvPr/>
        </p:nvSpPr>
        <p:spPr>
          <a:xfrm>
            <a:off x="1044997" y="2548169"/>
            <a:ext cx="42411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0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A579D83-7263-E7E5-1221-C7BD9335FAF3}"/>
              </a:ext>
            </a:extLst>
          </p:cNvPr>
          <p:cNvSpPr txBox="1">
            <a:spLocks/>
          </p:cNvSpPr>
          <p:nvPr/>
        </p:nvSpPr>
        <p:spPr>
          <a:xfrm>
            <a:off x="1400911" y="2541377"/>
            <a:ext cx="42411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2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AD4348C-D296-8C69-0E9E-281C31FBD137}"/>
              </a:ext>
            </a:extLst>
          </p:cNvPr>
          <p:cNvSpPr txBox="1">
            <a:spLocks/>
          </p:cNvSpPr>
          <p:nvPr/>
        </p:nvSpPr>
        <p:spPr>
          <a:xfrm>
            <a:off x="1051974" y="1554366"/>
            <a:ext cx="42411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0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03DE6FA-7ABB-E379-E2EE-1B3B38558323}"/>
              </a:ext>
            </a:extLst>
          </p:cNvPr>
          <p:cNvSpPr txBox="1">
            <a:spLocks/>
          </p:cNvSpPr>
          <p:nvPr/>
        </p:nvSpPr>
        <p:spPr>
          <a:xfrm>
            <a:off x="1510504" y="1547574"/>
            <a:ext cx="42411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5700">
                <a:solidFill>
                  <a:schemeClr val="bg1"/>
                </a:solidFill>
                <a:latin typeface="Bahnschrift Condensed" panose="020B0502040204020203" pitchFamily="34" charset="0"/>
              </a:rPr>
              <a:t>1</a:t>
            </a:r>
            <a:endParaRPr lang="es-EC" sz="5700">
              <a:solidFill>
                <a:schemeClr val="bg1"/>
              </a:solidFill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8E5552E-4696-E57D-B659-CB16A19D0E39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9DDFC036-E9AB-080C-7B40-A9B1E17E45AB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2E183CA-46F1-D860-6779-F09204186864}"/>
              </a:ext>
            </a:extLst>
          </p:cNvPr>
          <p:cNvSpPr txBox="1"/>
          <p:nvPr/>
        </p:nvSpPr>
        <p:spPr>
          <a:xfrm>
            <a:off x="2037369" y="5745069"/>
            <a:ext cx="5544438" cy="67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hangingPunct="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C" sz="1800">
                <a:effectLst/>
                <a:latin typeface="Bierstadt" panose="020B00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(Vacas ordeñadas de la provincia de Tungurahua)</a:t>
            </a:r>
          </a:p>
          <a:p>
            <a:pPr marL="285750" indent="-285750" algn="just" hangingPunct="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C" sz="1800">
                <a:effectLst/>
                <a:latin typeface="Bierstadt" panose="020B00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(Total de vacas de la provincia de Tungurahua</a:t>
            </a:r>
            <a:r>
              <a:rPr lang="es-EC">
                <a:latin typeface="Bierstadt" panose="020B00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)</a:t>
            </a:r>
            <a:r>
              <a:rPr lang="es-EC" sz="1800">
                <a:effectLst/>
                <a:latin typeface="Bierstadt" panose="020B0004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F34B454-8483-84EB-C28F-1C78DD912078}"/>
              </a:ext>
            </a:extLst>
          </p:cNvPr>
          <p:cNvSpPr txBox="1"/>
          <p:nvPr/>
        </p:nvSpPr>
        <p:spPr>
          <a:xfrm>
            <a:off x="669622" y="6444229"/>
            <a:ext cx="141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>
                <a:solidFill>
                  <a:schemeClr val="bg1">
                    <a:lumMod val="65000"/>
                  </a:schemeClr>
                </a:solidFill>
              </a:rPr>
              <a:t>(Coba, 2020)</a:t>
            </a:r>
          </a:p>
        </p:txBody>
      </p:sp>
    </p:spTree>
    <p:extLst>
      <p:ext uri="{BB962C8B-B14F-4D97-AF65-F5344CB8AC3E}">
        <p14:creationId xmlns:p14="http://schemas.microsoft.com/office/powerpoint/2010/main" val="3942944692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4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7E2A33-A507-F995-B5F9-45B1CFE5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FFFFFF"/>
                </a:solidFill>
                <a:latin typeface="Bahnschrift Condensed" panose="020B0502040204020203" pitchFamily="34" charset="0"/>
              </a:rPr>
              <a:t>BASE DE DATOS, REVISTA DATEH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3C3BA5-9599-9059-6E69-8C1B2A1F3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18889" r="1718" b="8333"/>
          <a:stretch/>
        </p:blipFill>
        <p:spPr>
          <a:xfrm>
            <a:off x="4032514" y="209964"/>
            <a:ext cx="6996387" cy="29517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207E00-DE46-2474-59E2-9DAF6D0A2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1"/>
          <a:stretch/>
        </p:blipFill>
        <p:spPr>
          <a:xfrm>
            <a:off x="4860875" y="3429000"/>
            <a:ext cx="5086263" cy="29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7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0EF651-551C-069F-5DD2-D573511E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934720"/>
            <a:ext cx="4646904" cy="1351278"/>
          </a:xfrm>
        </p:spPr>
        <p:txBody>
          <a:bodyPr anchor="ctr">
            <a:normAutofit/>
          </a:bodyPr>
          <a:lstStyle/>
          <a:p>
            <a:r>
              <a:rPr lang="es-EC">
                <a:solidFill>
                  <a:srgbClr val="0070C0"/>
                </a:solidFill>
                <a:latin typeface="Bahnschrift Condensed" panose="020B0502040204020203" pitchFamily="34" charset="0"/>
              </a:rPr>
              <a:t>MUCHAS GRACIAS</a:t>
            </a:r>
            <a:endParaRPr lang="es-EC" sz="4000">
              <a:solidFill>
                <a:srgbClr val="0070C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2FCC00-032F-35B9-54B4-754955996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560321"/>
            <a:ext cx="4646905" cy="19405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20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“Una respuesta aproximada a la pregunta correcta vale mucho más que una respuesta precisa a la pregunta incorrecta”. </a:t>
            </a:r>
          </a:p>
          <a:p>
            <a:pPr marL="0" indent="0">
              <a:buNone/>
            </a:pPr>
            <a:r>
              <a:rPr lang="es-MX" sz="220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John W. Tukey</a:t>
            </a:r>
            <a:endParaRPr lang="es-EC" sz="2200">
              <a:solidFill>
                <a:schemeClr val="tx1">
                  <a:lumMod val="65000"/>
                  <a:lumOff val="35000"/>
                </a:schemeClr>
              </a:solidFill>
              <a:latin typeface="Bierstadt" panose="020B00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347FC2-308B-B5A4-284C-45D944A1F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8" r="529"/>
          <a:stretch/>
        </p:blipFill>
        <p:spPr>
          <a:xfrm>
            <a:off x="6096710" y="0"/>
            <a:ext cx="6163713" cy="6867331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ED9F72D-3963-763A-1D90-AA350CB9B6FE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2D03605-C049-4086-7597-F7AA67828AAC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37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res flechas en el centro de la diana">
            <a:extLst>
              <a:ext uri="{FF2B5EF4-FFF2-40B4-BE49-F238E27FC236}">
                <a16:creationId xmlns:a16="http://schemas.microsoft.com/office/drawing/2014/main" id="{CB998FBD-4AAF-5529-86F3-D183B3E3F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3" r="40856" b="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49" name="Rectangle 5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53;p32">
            <a:extLst>
              <a:ext uri="{FF2B5EF4-FFF2-40B4-BE49-F238E27FC236}">
                <a16:creationId xmlns:a16="http://schemas.microsoft.com/office/drawing/2014/main" id="{9FE7A6EB-585D-E944-4C79-32BD7245FF14}"/>
              </a:ext>
            </a:extLst>
          </p:cNvPr>
          <p:cNvSpPr txBox="1">
            <a:spLocks/>
          </p:cNvSpPr>
          <p:nvPr/>
        </p:nvSpPr>
        <p:spPr>
          <a:xfrm>
            <a:off x="5760753" y="1185309"/>
            <a:ext cx="5464968" cy="155930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latin typeface="Bahnschrift Condensed" panose="020B0502040204020203" pitchFamily="34" charset="0"/>
              </a:rPr>
              <a:t>ÍNDICE DE CONTENIDOS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98FF02D-AA10-DF6F-2372-BDF2D53A7FC0}"/>
              </a:ext>
            </a:extLst>
          </p:cNvPr>
          <p:cNvSpPr txBox="1"/>
          <p:nvPr/>
        </p:nvSpPr>
        <p:spPr>
          <a:xfrm>
            <a:off x="5760753" y="2525465"/>
            <a:ext cx="5247340" cy="4551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 Objetivo General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Planteamiento del problema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Justificación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 Metodología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5. Población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6.</a:t>
            </a:r>
            <a:r>
              <a:rPr lang="es-EC">
                <a:solidFill>
                  <a:srgbClr val="954F72"/>
                </a:solidFill>
                <a:latin typeface="Bierstadt" panose="020B00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C">
                <a:latin typeface="Bierstadt" panose="020B00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Fases de estudio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7. Resultados 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7.1. Fase 1: Estadística Descriptiva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7.2. Fase 2: Serie de Tiempo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7.3. Fase 3: Regresión Polinomial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7.4. Fase 4: Regresión Lineal Múltiple  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C">
                <a:latin typeface="Bierstadt" panose="020B00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8. Conclusiones</a:t>
            </a:r>
            <a:endParaRPr lang="es-EC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C" sz="2000">
              <a:latin typeface="Bierstadt" panose="020B00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C" sz="2000"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35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F9B183-AA68-02DE-B7E8-FB4029B9D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3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49AC75-B06D-7C8C-B0F0-2B938D89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1635257"/>
            <a:ext cx="4001027" cy="1899912"/>
          </a:xfrm>
        </p:spPr>
        <p:txBody>
          <a:bodyPr>
            <a:normAutofit/>
          </a:bodyPr>
          <a:lstStyle/>
          <a:p>
            <a:r>
              <a:rPr lang="es-EC" sz="4000">
                <a:latin typeface="Bahnschrift Condensed" panose="020B0502040204020203" pitchFamily="34" charset="0"/>
              </a:rPr>
              <a:t>01. OBJETIVO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48DB67-A66C-3819-8683-60CD3BCEC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3405751"/>
            <a:ext cx="3822189" cy="1232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latin typeface="Bierstadt" panose="020B0004020202020204" pitchFamily="34" charset="0"/>
              </a:rPr>
              <a:t>Identificar las variables endógenas y exógenas en el análisis socioeconómico del sector lácteo en Ecuador.</a:t>
            </a:r>
            <a:endParaRPr lang="es-EC" sz="2000" dirty="0">
              <a:latin typeface="Bierstadt" panose="020B0004020202020204" pitchFamily="34" charset="0"/>
            </a:endParaRPr>
          </a:p>
          <a:p>
            <a:pPr marL="0" indent="0">
              <a:buNone/>
            </a:pPr>
            <a:endParaRPr lang="es-EC" sz="200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D9791E6-46A3-85CA-E723-3D96851B890C}"/>
              </a:ext>
            </a:extLst>
          </p:cNvPr>
          <p:cNvCxnSpPr>
            <a:cxnSpLocks/>
          </p:cNvCxnSpPr>
          <p:nvPr/>
        </p:nvCxnSpPr>
        <p:spPr>
          <a:xfrm flipH="1">
            <a:off x="7567922" y="3178533"/>
            <a:ext cx="3462028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16B6996-2A5E-9F45-C39C-1BD23882CD1D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908163A-6E16-C419-4ADF-250BD8786AEA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0BB727-15C4-D6C8-B4F8-04C9146A377C}"/>
              </a:ext>
            </a:extLst>
          </p:cNvPr>
          <p:cNvSpPr txBox="1"/>
          <p:nvPr/>
        </p:nvSpPr>
        <p:spPr>
          <a:xfrm>
            <a:off x="5789674" y="6444229"/>
            <a:ext cx="1936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>
                <a:solidFill>
                  <a:schemeClr val="bg1">
                    <a:lumMod val="65000"/>
                  </a:schemeClr>
                </a:solidFill>
              </a:rPr>
              <a:t>(Baquerizo y Córdova, 2022)</a:t>
            </a:r>
          </a:p>
        </p:txBody>
      </p:sp>
    </p:spTree>
    <p:extLst>
      <p:ext uri="{BB962C8B-B14F-4D97-AF65-F5344CB8AC3E}">
        <p14:creationId xmlns:p14="http://schemas.microsoft.com/office/powerpoint/2010/main" val="746436089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5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828E52-81E2-EB2B-4F32-DE3794483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8022C8-99CB-AACA-FF23-309F90A2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1641281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latin typeface="Bahnschrift Condensed" panose="020B0502040204020203" pitchFamily="34" charset="0"/>
              </a:rPr>
              <a:t>02.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5C5F82-22E7-E562-C787-E0BE03D8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3430438"/>
            <a:ext cx="3822189" cy="9986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C" sz="2200">
                <a:latin typeface="Bierstadt" panose="020B0004020202020204" pitchFamily="34" charset="0"/>
              </a:rPr>
              <a:t>Irregularidad de precios de la leche cruda al productor.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BD19A9C-FD15-8AED-52F9-03703A204D70}"/>
              </a:ext>
            </a:extLst>
          </p:cNvPr>
          <p:cNvCxnSpPr>
            <a:cxnSpLocks/>
          </p:cNvCxnSpPr>
          <p:nvPr/>
        </p:nvCxnSpPr>
        <p:spPr>
          <a:xfrm flipH="1">
            <a:off x="7625072" y="3178533"/>
            <a:ext cx="368110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73DB952-D0A0-42B1-66B9-69C5E65C7F3C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A34A586-7FAF-BAE1-21E7-7E4381ECBCE5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09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56D66-33FC-E81F-0C6F-841504E3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946" y="364570"/>
            <a:ext cx="3536108" cy="1325563"/>
          </a:xfrm>
        </p:spPr>
        <p:txBody>
          <a:bodyPr/>
          <a:lstStyle/>
          <a:p>
            <a:r>
              <a:rPr lang="es-EC">
                <a:latin typeface="Bahnschrift Condensed" panose="020B0502040204020203" pitchFamily="34" charset="0"/>
              </a:rPr>
              <a:t>03. JUSTIFICACIÓN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5CCD43-A9CB-050E-607B-8C4909FD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9764" y="1690133"/>
            <a:ext cx="5681565" cy="160337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s-EC" sz="1800">
                <a:latin typeface="Bahnschrift SemiBold" panose="020B0502040204020203" pitchFamily="34" charset="0"/>
              </a:rPr>
              <a:t>BENEFICIARIOS</a:t>
            </a:r>
          </a:p>
          <a:p>
            <a:pPr marL="0" indent="0" algn="r">
              <a:buNone/>
            </a:pPr>
            <a:r>
              <a:rPr lang="es-MX" sz="1800">
                <a:latin typeface="Bierstadt" panose="020B0004020202020204" pitchFamily="34" charset="0"/>
              </a:rPr>
              <a:t>Productores de leche cruda.</a:t>
            </a:r>
          </a:p>
          <a:p>
            <a:pPr marL="0" indent="0" algn="r">
              <a:buNone/>
            </a:pPr>
            <a:r>
              <a:rPr lang="es-MX" sz="1800">
                <a:latin typeface="Bierstadt" panose="020B0004020202020204" pitchFamily="34" charset="0"/>
              </a:rPr>
              <a:t>Involucrados en la cadena de valor productiva.</a:t>
            </a:r>
          </a:p>
          <a:p>
            <a:pPr marL="0" indent="0" algn="r">
              <a:buNone/>
            </a:pPr>
            <a:r>
              <a:rPr lang="es-MX" sz="1800">
                <a:latin typeface="Bierstadt" panose="020B0004020202020204" pitchFamily="34" charset="0"/>
              </a:rPr>
              <a:t>Gobiernos y Entidades competentes.</a:t>
            </a:r>
          </a:p>
          <a:p>
            <a:pPr marL="0" indent="0" algn="r">
              <a:buNone/>
            </a:pPr>
            <a:endParaRPr lang="es-EC">
              <a:latin typeface="Abadi" panose="020B0604020104020204" pitchFamily="34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24290ECD-A08C-3DF2-EE3D-4681A84FA24B}"/>
              </a:ext>
            </a:extLst>
          </p:cNvPr>
          <p:cNvSpPr txBox="1">
            <a:spLocks/>
          </p:cNvSpPr>
          <p:nvPr/>
        </p:nvSpPr>
        <p:spPr>
          <a:xfrm>
            <a:off x="2722178" y="3597922"/>
            <a:ext cx="4629151" cy="113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C" sz="1800">
                <a:latin typeface="Bahnschrift SemiBold" panose="020B0502040204020203" pitchFamily="34" charset="0"/>
              </a:rPr>
              <a:t>IMPORTANCIA PRÁCTICA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s-MX" sz="1800">
                <a:latin typeface="Bierstadt" panose="020B0004020202020204" pitchFamily="34" charset="0"/>
              </a:rPr>
              <a:t>Identificar áreas de mejora para la eficiencia productiva.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5F7960A-4ADB-0362-288B-5F64DEB5F9F5}"/>
              </a:ext>
            </a:extLst>
          </p:cNvPr>
          <p:cNvSpPr txBox="1">
            <a:spLocks/>
          </p:cNvSpPr>
          <p:nvPr/>
        </p:nvSpPr>
        <p:spPr>
          <a:xfrm>
            <a:off x="2264591" y="5028938"/>
            <a:ext cx="5086739" cy="113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s-EC" sz="1800" dirty="0">
                <a:latin typeface="Bahnschrift SemiBold" panose="020B0502040204020203" pitchFamily="34" charset="0"/>
              </a:rPr>
              <a:t>IMPORTANCIA TEÓRICA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s-MX" sz="1800" dirty="0">
                <a:latin typeface="Bierstadt" panose="020B0004020202020204" pitchFamily="34" charset="0"/>
              </a:rPr>
              <a:t>Revisión bibliográfica para el sustento de las variables.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1800" dirty="0">
              <a:latin typeface="Abadi" panose="020B0604020104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BB8AD98-740E-75C8-9E3B-B676C48F96DF}"/>
              </a:ext>
            </a:extLst>
          </p:cNvPr>
          <p:cNvCxnSpPr/>
          <p:nvPr/>
        </p:nvCxnSpPr>
        <p:spPr>
          <a:xfrm flipH="1">
            <a:off x="2546846" y="3351896"/>
            <a:ext cx="476794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C3F0D91-192A-125E-D6D4-E04B7DFF1C0F}"/>
              </a:ext>
            </a:extLst>
          </p:cNvPr>
          <p:cNvCxnSpPr/>
          <p:nvPr/>
        </p:nvCxnSpPr>
        <p:spPr>
          <a:xfrm flipH="1">
            <a:off x="2472198" y="4794644"/>
            <a:ext cx="476794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F66E12F5-151B-F42F-3B8D-70CE4884A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20" y="1692842"/>
            <a:ext cx="1027145" cy="102714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340F286-3ABB-751A-1154-D1377051A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619" y="3561619"/>
            <a:ext cx="1027145" cy="102714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55D62FC-C1DD-4A17-0430-D2F2B4248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00" y="4856805"/>
            <a:ext cx="1147183" cy="1147183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FF4807C-3392-70EC-A39F-F61C4E740560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255324F-B263-BC5D-8E57-41D3B9A4E4B8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0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9D8B-01FB-1071-E8B7-05B4E294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>
                <a:latin typeface="Bahnschrift Condensed" panose="020B0502040204020203" pitchFamily="34" charset="0"/>
              </a:rPr>
              <a:t>04. 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7AB806-E9BA-FB69-145C-0B63CA3C0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788" y="1956251"/>
            <a:ext cx="1996752" cy="814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C" sz="2000">
                <a:latin typeface="Bahnschrift SemiBold" panose="020B0502040204020203" pitchFamily="34" charset="0"/>
              </a:rPr>
              <a:t>Enfoque</a:t>
            </a:r>
          </a:p>
          <a:p>
            <a:pPr marL="0" indent="0">
              <a:buNone/>
            </a:pPr>
            <a:r>
              <a:rPr lang="es-EC" sz="2000">
                <a:latin typeface="Bierstadt" panose="020B0004020202020204" pitchFamily="34" charset="0"/>
              </a:rPr>
              <a:t>Cuantitativo</a:t>
            </a:r>
          </a:p>
          <a:p>
            <a:pPr marL="0" indent="0">
              <a:buNone/>
            </a:pPr>
            <a:endParaRPr lang="es-EC">
              <a:latin typeface="Bahnschrift SemiBold" panose="020B0502040204020203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728B476-26C5-B195-35A7-17C08418B731}"/>
              </a:ext>
            </a:extLst>
          </p:cNvPr>
          <p:cNvSpPr/>
          <p:nvPr/>
        </p:nvSpPr>
        <p:spPr>
          <a:xfrm>
            <a:off x="3340375" y="1858638"/>
            <a:ext cx="1996752" cy="949875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08F4250-B8B5-C7CA-CCD0-A8D85891F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56" y="1858638"/>
            <a:ext cx="955477" cy="955477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1707B20-97A1-017A-C22C-98DCDBEC3AB6}"/>
              </a:ext>
            </a:extLst>
          </p:cNvPr>
          <p:cNvSpPr txBox="1">
            <a:spLocks/>
          </p:cNvSpPr>
          <p:nvPr/>
        </p:nvSpPr>
        <p:spPr>
          <a:xfrm>
            <a:off x="3447684" y="3315622"/>
            <a:ext cx="1996752" cy="8149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C" sz="4600">
                <a:latin typeface="Bahnschrift SemiBold" panose="020B0502040204020203" pitchFamily="34" charset="0"/>
              </a:rPr>
              <a:t>Diseño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C" sz="4600">
                <a:latin typeface="Bierstadt" panose="020B0004020202020204" pitchFamily="34" charset="0"/>
              </a:rPr>
              <a:t>No experimental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C" sz="4600">
                <a:latin typeface="Bierstadt" panose="020B0004020202020204" pitchFamily="34" charset="0"/>
              </a:rPr>
              <a:t>Longitudinal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C">
              <a:latin typeface="Bahnschrift SemiBold" panose="020B0502040204020203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5C6ACF7-CA54-2923-BCBE-854E77608CC7}"/>
              </a:ext>
            </a:extLst>
          </p:cNvPr>
          <p:cNvSpPr/>
          <p:nvPr/>
        </p:nvSpPr>
        <p:spPr>
          <a:xfrm>
            <a:off x="3340375" y="3208678"/>
            <a:ext cx="1996752" cy="949875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570385C-3526-F82B-C870-08BBCE969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45" y="2815740"/>
            <a:ext cx="1634965" cy="1634965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D022AE1F-A26C-0933-027B-4996209B817B}"/>
              </a:ext>
            </a:extLst>
          </p:cNvPr>
          <p:cNvSpPr txBox="1">
            <a:spLocks/>
          </p:cNvSpPr>
          <p:nvPr/>
        </p:nvSpPr>
        <p:spPr>
          <a:xfrm>
            <a:off x="3447684" y="4665662"/>
            <a:ext cx="1996752" cy="8149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C" sz="4600">
                <a:latin typeface="Bahnschrift SemiBold" panose="020B0502040204020203" pitchFamily="34" charset="0"/>
              </a:rPr>
              <a:t>Alcance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C" sz="4600">
                <a:latin typeface="Bierstadt" panose="020B0004020202020204" pitchFamily="34" charset="0"/>
              </a:rPr>
              <a:t>Descriptivo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C" sz="4600">
                <a:latin typeface="Bierstadt" panose="020B0004020202020204" pitchFamily="34" charset="0"/>
              </a:rPr>
              <a:t>Correlacional</a:t>
            </a:r>
            <a:endParaRPr lang="es-EC">
              <a:latin typeface="Bahnschrift SemiBold" panose="020B0502040204020203" pitchFamily="34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E68A1E8-A803-D943-7058-870FE8FB21F6}"/>
              </a:ext>
            </a:extLst>
          </p:cNvPr>
          <p:cNvSpPr/>
          <p:nvPr/>
        </p:nvSpPr>
        <p:spPr>
          <a:xfrm>
            <a:off x="3340375" y="4558718"/>
            <a:ext cx="1996752" cy="949875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B171DBC-F512-DD49-8DFA-FAC0849A2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80" y="4586061"/>
            <a:ext cx="955477" cy="955477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DE4F14A-BFF6-959C-A964-4BF5979000E9}"/>
              </a:ext>
            </a:extLst>
          </p:cNvPr>
          <p:cNvSpPr txBox="1">
            <a:spLocks/>
          </p:cNvSpPr>
          <p:nvPr/>
        </p:nvSpPr>
        <p:spPr>
          <a:xfrm>
            <a:off x="7689989" y="1956251"/>
            <a:ext cx="1996752" cy="814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2000">
                <a:latin typeface="Bahnschrift SemiBold" panose="020B0502040204020203" pitchFamily="34" charset="0"/>
              </a:rPr>
              <a:t>Modalidad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C" sz="2000">
                <a:latin typeface="Bierstadt" panose="020B0004020202020204" pitchFamily="34" charset="0"/>
              </a:rPr>
              <a:t>Bibliográfica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C">
              <a:latin typeface="Bahnschrift SemiBold" panose="020B0502040204020203" pitchFamily="3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B39E71A-49E6-06AE-A341-D69BBF698682}"/>
              </a:ext>
            </a:extLst>
          </p:cNvPr>
          <p:cNvSpPr/>
          <p:nvPr/>
        </p:nvSpPr>
        <p:spPr>
          <a:xfrm>
            <a:off x="7579576" y="1858638"/>
            <a:ext cx="1996752" cy="949875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01EB177-DAAF-EAB7-AA20-BFA77965EA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70" y="1768455"/>
            <a:ext cx="1096041" cy="1096041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61AD8E84-CE38-015E-F7F0-9BD01684DD55}"/>
              </a:ext>
            </a:extLst>
          </p:cNvPr>
          <p:cNvSpPr/>
          <p:nvPr/>
        </p:nvSpPr>
        <p:spPr>
          <a:xfrm>
            <a:off x="7579576" y="3208678"/>
            <a:ext cx="1996752" cy="949875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3ADCE400-39F0-D110-15A1-CA963078BCE5}"/>
              </a:ext>
            </a:extLst>
          </p:cNvPr>
          <p:cNvSpPr txBox="1">
            <a:spLocks/>
          </p:cNvSpPr>
          <p:nvPr/>
        </p:nvSpPr>
        <p:spPr>
          <a:xfrm>
            <a:off x="7686885" y="3315622"/>
            <a:ext cx="1996752" cy="8149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C" sz="4600">
                <a:latin typeface="Bahnschrift SemiBold" panose="020B0502040204020203" pitchFamily="34" charset="0"/>
              </a:rPr>
              <a:t>Fuentes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C" sz="4600">
                <a:latin typeface="Bierstadt" panose="020B0004020202020204" pitchFamily="34" charset="0"/>
              </a:rPr>
              <a:t>Datos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C" sz="4600">
                <a:latin typeface="Bierstadt" panose="020B0004020202020204" pitchFamily="34" charset="0"/>
              </a:rPr>
              <a:t>secundarios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C">
              <a:latin typeface="Bahnschrift SemiBold" panose="020B0502040204020203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4DA6F27-D1A4-BFA0-6D81-0C059F2F9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71" y="3130060"/>
            <a:ext cx="1082580" cy="108258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F7852FC-A423-0298-35F3-5578F73BA795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522012D-0024-3B5E-62D8-BD8389356A69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18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0124383-AA40-ABCC-A834-C9800698E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976" y="3282746"/>
            <a:ext cx="4815194" cy="32101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AD7F70-BF06-BA40-85F7-E919C1D1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latin typeface="Bahnschrift Condensed" panose="020B0502040204020203" pitchFamily="34" charset="0"/>
              </a:rPr>
              <a:t>05. POBLACIÓN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3C9FBBF-2EF2-0DDE-B079-7385F7D779C7}"/>
              </a:ext>
            </a:extLst>
          </p:cNvPr>
          <p:cNvSpPr txBox="1">
            <a:spLocks/>
          </p:cNvSpPr>
          <p:nvPr/>
        </p:nvSpPr>
        <p:spPr>
          <a:xfrm>
            <a:off x="4005999" y="4205582"/>
            <a:ext cx="7172442" cy="988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sz="1600">
                <a:solidFill>
                  <a:schemeClr val="tx1">
                    <a:lumMod val="65000"/>
                    <a:lumOff val="35000"/>
                  </a:schemeClr>
                </a:solidFill>
                <a:latin typeface="Bierstadt" panose="020B0004020202020204" pitchFamily="34" charset="0"/>
              </a:rPr>
              <a:t>Nota: Datos mensuales comprendidos desde 2015 al 2022, principales fuentes INEC, BCE, CFN, MAGAP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C" sz="1800">
              <a:solidFill>
                <a:schemeClr val="tx1">
                  <a:lumMod val="65000"/>
                  <a:lumOff val="35000"/>
                </a:schemeClr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40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00BE632-ECF9-7BB4-830E-039CDB360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06038"/>
              </p:ext>
            </p:extLst>
          </p:nvPr>
        </p:nvGraphicFramePr>
        <p:xfrm>
          <a:off x="4074160" y="3057809"/>
          <a:ext cx="7381240" cy="105046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37840">
                  <a:extLst>
                    <a:ext uri="{9D8B030D-6E8A-4147-A177-3AD203B41FA5}">
                      <a16:colId xmlns:a16="http://schemas.microsoft.com/office/drawing/2014/main" val="108373546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46236152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1725134343"/>
                    </a:ext>
                  </a:extLst>
                </a:gridCol>
                <a:gridCol w="1590040">
                  <a:extLst>
                    <a:ext uri="{9D8B030D-6E8A-4147-A177-3AD203B41FA5}">
                      <a16:colId xmlns:a16="http://schemas.microsoft.com/office/drawing/2014/main" val="2431615905"/>
                    </a:ext>
                  </a:extLst>
                </a:gridCol>
              </a:tblGrid>
              <a:tr h="329505">
                <a:tc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750">
                          <a:latin typeface="Bahnschrift SemiBold" panose="020B0502040204020203" pitchFamily="34" charset="0"/>
                        </a:rPr>
                        <a:t>NACIONAL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750">
                          <a:latin typeface="Bahnschrift SemiBold" panose="020B0502040204020203" pitchFamily="34" charset="0"/>
                        </a:rPr>
                        <a:t>REGIONAL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750">
                          <a:latin typeface="Bahnschrift SemiBold" panose="020B0502040204020203" pitchFamily="34" charset="0"/>
                        </a:rPr>
                        <a:t>PROVINCIAL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683612"/>
                  </a:ext>
                </a:extLst>
              </a:tr>
              <a:tr h="324587">
                <a:tc>
                  <a:txBody>
                    <a:bodyPr/>
                    <a:lstStyle/>
                    <a:p>
                      <a:r>
                        <a:rPr lang="es-EC" sz="1600">
                          <a:latin typeface="Bierstadt" panose="020B0004020202020204" pitchFamily="34" charset="0"/>
                        </a:rPr>
                        <a:t>DATOS SOCIOECONÓMICOS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ierstadt" panose="020B00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C" sz="1600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334480"/>
                  </a:ext>
                </a:extLst>
              </a:tr>
              <a:tr h="349429">
                <a:tc>
                  <a:txBody>
                    <a:bodyPr/>
                    <a:lstStyle/>
                    <a:p>
                      <a:r>
                        <a:rPr lang="es-EC" sz="1600">
                          <a:latin typeface="Bierstadt" panose="020B0004020202020204" pitchFamily="34" charset="0"/>
                        </a:rPr>
                        <a:t>DATOS DEL SECTOR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ierstadt" panose="020B00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6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ierstadt" panose="020B00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Bierstadt" panose="020B00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074246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21878558-8362-1573-87BE-0D293EFEB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60" y="1923240"/>
            <a:ext cx="899865" cy="1003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E1F75B9-BC1A-F317-D46E-4BF8F4444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253" y="2124389"/>
            <a:ext cx="1157707" cy="802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DD0FB2E-39B2-1FB4-D9BF-79E045E36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1692" y="1956240"/>
            <a:ext cx="537108" cy="1003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FC7C6A7-B43B-C479-2D7A-E8289DBA247B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7C4AE87-D088-8C02-337B-447169225CFF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85278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8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69D8B-01FB-1071-E8B7-05B4E294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>
                <a:latin typeface="Bahnschrift Condensed" panose="020B0502040204020203" pitchFamily="34" charset="0"/>
              </a:rPr>
              <a:t>06. FASES DE ESTUDIO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7AB806-E9BA-FB69-145C-0B63CA3C0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012" y="1869123"/>
            <a:ext cx="2597205" cy="8149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C" sz="2000">
                <a:latin typeface="Bahnschrift SemiBold" panose="020B0502040204020203" pitchFamily="34" charset="0"/>
              </a:rPr>
              <a:t>Fase 1</a:t>
            </a:r>
          </a:p>
          <a:p>
            <a:pPr marL="0" indent="0">
              <a:buNone/>
            </a:pPr>
            <a:r>
              <a:rPr lang="es-EC" sz="2000">
                <a:latin typeface="Bierstadt" panose="020B0004020202020204" pitchFamily="34" charset="0"/>
              </a:rPr>
              <a:t>Estadística Descriptiva</a:t>
            </a:r>
          </a:p>
          <a:p>
            <a:pPr marL="0" indent="0">
              <a:buNone/>
            </a:pPr>
            <a:endParaRPr lang="es-EC">
              <a:latin typeface="Bahnschrift SemiBold" panose="020B0502040204020203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9E4B7F0-657D-6508-ACED-58FEB413C22A}"/>
              </a:ext>
            </a:extLst>
          </p:cNvPr>
          <p:cNvSpPr txBox="1">
            <a:spLocks/>
          </p:cNvSpPr>
          <p:nvPr/>
        </p:nvSpPr>
        <p:spPr>
          <a:xfrm>
            <a:off x="3850906" y="2934403"/>
            <a:ext cx="2597205" cy="814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900">
                <a:latin typeface="Bahnschrift SemiBold" panose="020B0502040204020203" pitchFamily="34" charset="0"/>
              </a:rPr>
              <a:t>Fase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C" sz="1900">
                <a:latin typeface="Bierstadt" panose="020B0004020202020204" pitchFamily="34" charset="0"/>
              </a:rPr>
              <a:t>Serie de Tiempo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C">
              <a:latin typeface="Bahnschrift SemiBold" panose="020B0502040204020203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6A28B54-199B-FC33-7658-902BD3778CAF}"/>
              </a:ext>
            </a:extLst>
          </p:cNvPr>
          <p:cNvSpPr txBox="1">
            <a:spLocks/>
          </p:cNvSpPr>
          <p:nvPr/>
        </p:nvSpPr>
        <p:spPr>
          <a:xfrm>
            <a:off x="3850907" y="3999684"/>
            <a:ext cx="3581767" cy="814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900">
                <a:latin typeface="Bahnschrift SemiBold" panose="020B0502040204020203" pitchFamily="34" charset="0"/>
              </a:rPr>
              <a:t>Fase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C" sz="1900">
                <a:latin typeface="Viers"/>
              </a:rPr>
              <a:t>Modelo de Regresión Polinomial</a:t>
            </a:r>
            <a:endParaRPr lang="es-EC" sz="1900">
              <a:latin typeface="Bahnschrift SemiBold" panose="020B0502040204020203" pitchFamily="34" charset="0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6906A649-839F-75B3-B989-87F4A4535CCD}"/>
              </a:ext>
            </a:extLst>
          </p:cNvPr>
          <p:cNvSpPr txBox="1">
            <a:spLocks/>
          </p:cNvSpPr>
          <p:nvPr/>
        </p:nvSpPr>
        <p:spPr>
          <a:xfrm>
            <a:off x="3850906" y="5060201"/>
            <a:ext cx="4305669" cy="814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900">
                <a:latin typeface="Bahnschrift SemiBold" panose="020B0502040204020203" pitchFamily="34" charset="0"/>
              </a:rPr>
              <a:t>Fase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C" sz="1900">
                <a:latin typeface="Bierstadt" panose="020B0004020202020204" pitchFamily="34" charset="0"/>
              </a:rPr>
              <a:t>Modelo de Regresión Lineal Múltiple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C">
              <a:latin typeface="Bahnschrift SemiBold" panose="020B0502040204020203" pitchFamily="34" charset="0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DD2C77A-4687-E128-2D07-9750FD99F6FB}"/>
              </a:ext>
            </a:extLst>
          </p:cNvPr>
          <p:cNvCxnSpPr>
            <a:cxnSpLocks/>
          </p:cNvCxnSpPr>
          <p:nvPr/>
        </p:nvCxnSpPr>
        <p:spPr>
          <a:xfrm flipH="1">
            <a:off x="3940671" y="2759357"/>
            <a:ext cx="314910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36CAE93-C97E-FF61-70F9-C5215BA83A6D}"/>
              </a:ext>
            </a:extLst>
          </p:cNvPr>
          <p:cNvCxnSpPr>
            <a:cxnSpLocks/>
          </p:cNvCxnSpPr>
          <p:nvPr/>
        </p:nvCxnSpPr>
        <p:spPr>
          <a:xfrm flipH="1">
            <a:off x="3940671" y="3826157"/>
            <a:ext cx="3615829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F2B27E1-AEDA-FA11-F0E5-DDC485C8CA99}"/>
              </a:ext>
            </a:extLst>
          </p:cNvPr>
          <p:cNvCxnSpPr>
            <a:cxnSpLocks/>
          </p:cNvCxnSpPr>
          <p:nvPr/>
        </p:nvCxnSpPr>
        <p:spPr>
          <a:xfrm flipH="1">
            <a:off x="3940671" y="4902482"/>
            <a:ext cx="421590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iagrama de flujo: entrada manual 31">
            <a:extLst>
              <a:ext uri="{FF2B5EF4-FFF2-40B4-BE49-F238E27FC236}">
                <a16:creationId xmlns:a16="http://schemas.microsoft.com/office/drawing/2014/main" id="{A3DEADC7-9FA7-C240-B23E-E851ABD61E4C}"/>
              </a:ext>
            </a:extLst>
          </p:cNvPr>
          <p:cNvSpPr/>
          <p:nvPr/>
        </p:nvSpPr>
        <p:spPr>
          <a:xfrm>
            <a:off x="2451100" y="3011211"/>
            <a:ext cx="1266456" cy="814937"/>
          </a:xfrm>
          <a:prstGeom prst="flowChartManualInput">
            <a:avLst/>
          </a:prstGeom>
          <a:solidFill>
            <a:srgbClr val="FF5D5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1286437-4C8A-B8EE-B69F-CC5812F69E58}"/>
              </a:ext>
            </a:extLst>
          </p:cNvPr>
          <p:cNvSpPr txBox="1"/>
          <p:nvPr/>
        </p:nvSpPr>
        <p:spPr>
          <a:xfrm>
            <a:off x="2822206" y="2794691"/>
            <a:ext cx="115619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820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02</a:t>
            </a:r>
            <a:endParaRPr lang="es-EC" sz="8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Diagrama de flujo: entrada manual 34">
            <a:extLst>
              <a:ext uri="{FF2B5EF4-FFF2-40B4-BE49-F238E27FC236}">
                <a16:creationId xmlns:a16="http://schemas.microsoft.com/office/drawing/2014/main" id="{AFD30D9C-0043-F721-90C7-41C5F5915215}"/>
              </a:ext>
            </a:extLst>
          </p:cNvPr>
          <p:cNvSpPr/>
          <p:nvPr/>
        </p:nvSpPr>
        <p:spPr>
          <a:xfrm>
            <a:off x="2454771" y="4086784"/>
            <a:ext cx="1266456" cy="814937"/>
          </a:xfrm>
          <a:prstGeom prst="flowChartManualInput">
            <a:avLst/>
          </a:prstGeom>
          <a:solidFill>
            <a:srgbClr val="FFBE7D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FCCD18C-D815-56E5-E15F-23A88E34789A}"/>
              </a:ext>
            </a:extLst>
          </p:cNvPr>
          <p:cNvSpPr txBox="1"/>
          <p:nvPr/>
        </p:nvSpPr>
        <p:spPr>
          <a:xfrm>
            <a:off x="2844292" y="3870264"/>
            <a:ext cx="115619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820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03</a:t>
            </a:r>
            <a:endParaRPr lang="es-EC" sz="8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Diagrama de flujo: entrada manual 36">
            <a:extLst>
              <a:ext uri="{FF2B5EF4-FFF2-40B4-BE49-F238E27FC236}">
                <a16:creationId xmlns:a16="http://schemas.microsoft.com/office/drawing/2014/main" id="{917216A0-45FD-0A68-7ACE-662894CBB18F}"/>
              </a:ext>
            </a:extLst>
          </p:cNvPr>
          <p:cNvSpPr/>
          <p:nvPr/>
        </p:nvSpPr>
        <p:spPr>
          <a:xfrm>
            <a:off x="2473186" y="5153583"/>
            <a:ext cx="1266456" cy="814937"/>
          </a:xfrm>
          <a:prstGeom prst="flowChartManualInput">
            <a:avLst/>
          </a:prstGeom>
          <a:solidFill>
            <a:srgbClr val="72DC7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6F685CD-29CD-A0FF-0BE2-83C813809100}"/>
              </a:ext>
            </a:extLst>
          </p:cNvPr>
          <p:cNvSpPr txBox="1"/>
          <p:nvPr/>
        </p:nvSpPr>
        <p:spPr>
          <a:xfrm>
            <a:off x="2844292" y="4937063"/>
            <a:ext cx="115619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820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04</a:t>
            </a:r>
            <a:endParaRPr lang="es-EC" sz="8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Diagrama de flujo: entrada manual 38">
            <a:extLst>
              <a:ext uri="{FF2B5EF4-FFF2-40B4-BE49-F238E27FC236}">
                <a16:creationId xmlns:a16="http://schemas.microsoft.com/office/drawing/2014/main" id="{ACE96A53-7641-9AC1-2053-18E3A9D9E02B}"/>
              </a:ext>
            </a:extLst>
          </p:cNvPr>
          <p:cNvSpPr/>
          <p:nvPr/>
        </p:nvSpPr>
        <p:spPr>
          <a:xfrm>
            <a:off x="2451100" y="1944412"/>
            <a:ext cx="1266456" cy="814937"/>
          </a:xfrm>
          <a:prstGeom prst="flowChartManualInpu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2C68BEF-DEDA-F7B5-1139-5C4710B1EC42}"/>
              </a:ext>
            </a:extLst>
          </p:cNvPr>
          <p:cNvSpPr txBox="1"/>
          <p:nvPr/>
        </p:nvSpPr>
        <p:spPr>
          <a:xfrm>
            <a:off x="2818626" y="1711438"/>
            <a:ext cx="1156196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830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0</a:t>
            </a:r>
            <a:endParaRPr lang="es-EC" sz="83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3341CBD-339D-CA8E-8E1E-E09E8EF45C7C}"/>
              </a:ext>
            </a:extLst>
          </p:cNvPr>
          <p:cNvSpPr txBox="1"/>
          <p:nvPr/>
        </p:nvSpPr>
        <p:spPr>
          <a:xfrm>
            <a:off x="3396346" y="1723885"/>
            <a:ext cx="503512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830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1</a:t>
            </a:r>
            <a:endParaRPr lang="es-EC" sz="8300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F5C0D987-62F8-19F4-5A61-8A2E977267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5" b="11495"/>
          <a:stretch/>
        </p:blipFill>
        <p:spPr>
          <a:xfrm>
            <a:off x="8873859" y="3126689"/>
            <a:ext cx="3318141" cy="3731311"/>
          </a:xfrm>
          <a:prstGeom prst="rect">
            <a:avLst/>
          </a:prstGeom>
        </p:spPr>
      </p:pic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BD6B4654-3D9D-6168-338E-914CF76F4821}"/>
              </a:ext>
            </a:extLst>
          </p:cNvPr>
          <p:cNvCxnSpPr>
            <a:cxnSpLocks/>
          </p:cNvCxnSpPr>
          <p:nvPr/>
        </p:nvCxnSpPr>
        <p:spPr>
          <a:xfrm flipH="1" flipV="1">
            <a:off x="3940671" y="5963722"/>
            <a:ext cx="4654689" cy="4798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57E09AB-561E-B6EB-397F-462D8298F852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5EB04B8-56A1-9A5B-9FA1-671C25899250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419BB24-4257-D4AB-4432-6AAFEAEF1D18}"/>
              </a:ext>
            </a:extLst>
          </p:cNvPr>
          <p:cNvSpPr txBox="1"/>
          <p:nvPr/>
        </p:nvSpPr>
        <p:spPr>
          <a:xfrm>
            <a:off x="669622" y="6444229"/>
            <a:ext cx="141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>
                <a:solidFill>
                  <a:schemeClr val="bg1">
                    <a:lumMod val="65000"/>
                  </a:schemeClr>
                </a:solidFill>
              </a:rPr>
              <a:t>(Sampieri, 2014)</a:t>
            </a:r>
          </a:p>
        </p:txBody>
      </p:sp>
    </p:spTree>
    <p:extLst>
      <p:ext uri="{BB962C8B-B14F-4D97-AF65-F5344CB8AC3E}">
        <p14:creationId xmlns:p14="http://schemas.microsoft.com/office/powerpoint/2010/main" val="1508246553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5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496BA-B5B9-CD9A-0FFF-D15FE20E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>
                <a:latin typeface="Bahnschrift Condensed" panose="020B0502040204020203" pitchFamily="34" charset="0"/>
              </a:rPr>
              <a:t>07. RESULTADOS</a:t>
            </a:r>
            <a:br>
              <a:rPr lang="es-EC">
                <a:latin typeface="Bahnschrift Condensed" panose="020B0502040204020203" pitchFamily="34" charset="0"/>
              </a:rPr>
            </a:br>
            <a:r>
              <a:rPr lang="es-EC">
                <a:latin typeface="Bahnschrift Condensed" panose="020B0502040204020203" pitchFamily="34" charset="0"/>
              </a:rPr>
              <a:t>7</a:t>
            </a:r>
            <a:r>
              <a:rPr lang="es-EC" sz="4000">
                <a:latin typeface="Bahnschrift Condensed" panose="020B0502040204020203" pitchFamily="34" charset="0"/>
              </a:rPr>
              <a:t>.1. FASE 1: ESTADÍSTICA DESCRIPTIVA</a:t>
            </a:r>
            <a:endParaRPr lang="es-EC">
              <a:latin typeface="Bahnschrift Condensed" panose="020B05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1C9F61-38EB-FE8D-C112-806B4151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56" y="1790885"/>
            <a:ext cx="4476646" cy="2919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D2B7AA2-E1E6-E6E7-1C8B-712756F4820A}"/>
              </a:ext>
            </a:extLst>
          </p:cNvPr>
          <p:cNvSpPr txBox="1"/>
          <p:nvPr/>
        </p:nvSpPr>
        <p:spPr>
          <a:xfrm>
            <a:off x="1054876" y="51684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C" sz="1800" dirty="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BLOXPLOTS / CAJAS Y BIGOTES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9EB1151D-DB32-A7A5-5E11-AA5E5A2008C8}"/>
              </a:ext>
            </a:extLst>
          </p:cNvPr>
          <p:cNvSpPr txBox="1">
            <a:spLocks/>
          </p:cNvSpPr>
          <p:nvPr/>
        </p:nvSpPr>
        <p:spPr>
          <a:xfrm>
            <a:off x="5974286" y="1790885"/>
            <a:ext cx="5643880" cy="21552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2000" dirty="0">
                <a:latin typeface="Bahnschrift SemiBold" panose="020B0502040204020203" pitchFamily="34" charset="0"/>
              </a:rPr>
              <a:t>Variable Independiente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C" sz="2000" dirty="0">
                <a:latin typeface="Bierstadt" panose="020B0004020202020204" pitchFamily="34" charset="0"/>
              </a:rPr>
              <a:t>Covid-19 (pre, durante, post).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C" sz="2000" dirty="0"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C" sz="2000" dirty="0">
                <a:latin typeface="Bahnschrift SemiBold" panose="020B0502040204020203" pitchFamily="34" charset="0"/>
              </a:rPr>
              <a:t>Variable Dependiente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C" sz="2000" dirty="0">
                <a:latin typeface="Bierstadt" panose="020B0004020202020204" pitchFamily="34" charset="0"/>
              </a:rPr>
              <a:t>Precio al productor de leche cruda nacional (dólares).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C" dirty="0">
              <a:latin typeface="Bahnschrift SemiBold" panose="020B0502040204020203" pitchFamily="34" charset="0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181E5ED-1F0F-FA60-A67E-25DAB747A94F}"/>
              </a:ext>
            </a:extLst>
          </p:cNvPr>
          <p:cNvSpPr/>
          <p:nvPr/>
        </p:nvSpPr>
        <p:spPr>
          <a:xfrm>
            <a:off x="11371075" y="6444228"/>
            <a:ext cx="518160" cy="21819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bg1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5E36674-7948-EE0C-8DF0-4AE08B9BC0BA}"/>
              </a:ext>
            </a:extLst>
          </p:cNvPr>
          <p:cNvSpPr txBox="1">
            <a:spLocks/>
          </p:cNvSpPr>
          <p:nvPr/>
        </p:nvSpPr>
        <p:spPr>
          <a:xfrm>
            <a:off x="11351261" y="6444228"/>
            <a:ext cx="566419" cy="25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1100">
                <a:solidFill>
                  <a:schemeClr val="bg1"/>
                </a:solidFill>
                <a:latin typeface="Bierstadt" panose="020B00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Índice</a:t>
            </a:r>
            <a:endParaRPr lang="es-EC" sz="1100">
              <a:solidFill>
                <a:schemeClr val="bg1"/>
              </a:solidFill>
              <a:latin typeface="Bierstadt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sz="200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95FA03-B53C-181A-B3CE-1AEE927C8274}"/>
              </a:ext>
            </a:extLst>
          </p:cNvPr>
          <p:cNvSpPr txBox="1"/>
          <p:nvPr/>
        </p:nvSpPr>
        <p:spPr>
          <a:xfrm>
            <a:off x="1320489" y="4722288"/>
            <a:ext cx="1207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C" sz="1200" dirty="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(E15-D18)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9388C9-BE34-0F3B-A3F1-34E59A2C2F44}"/>
              </a:ext>
            </a:extLst>
          </p:cNvPr>
          <p:cNvSpPr txBox="1"/>
          <p:nvPr/>
        </p:nvSpPr>
        <p:spPr>
          <a:xfrm>
            <a:off x="2772757" y="4723135"/>
            <a:ext cx="1207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C" sz="1200" dirty="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(E19-D20)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2F9DD9C-0F99-7307-52BD-D8C488E10329}"/>
              </a:ext>
            </a:extLst>
          </p:cNvPr>
          <p:cNvSpPr txBox="1"/>
          <p:nvPr/>
        </p:nvSpPr>
        <p:spPr>
          <a:xfrm>
            <a:off x="4200646" y="4726666"/>
            <a:ext cx="1207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C" sz="1200" dirty="0">
                <a:solidFill>
                  <a:schemeClr val="bg2">
                    <a:lumMod val="50000"/>
                  </a:schemeClr>
                </a:solidFill>
                <a:latin typeface="Bahnschrift SemiBold" panose="020B0502040204020203" pitchFamily="34" charset="0"/>
              </a:rPr>
              <a:t>(E21-D22)</a:t>
            </a:r>
          </a:p>
        </p:txBody>
      </p:sp>
    </p:spTree>
    <p:extLst>
      <p:ext uri="{BB962C8B-B14F-4D97-AF65-F5344CB8AC3E}">
        <p14:creationId xmlns:p14="http://schemas.microsoft.com/office/powerpoint/2010/main" val="17277692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11619</TotalTime>
  <Words>927</Words>
  <Application>Microsoft Office PowerPoint</Application>
  <PresentationFormat>Panorámica</PresentationFormat>
  <Paragraphs>175</Paragraphs>
  <Slides>17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9" baseType="lpstr">
      <vt:lpstr>Abadi</vt:lpstr>
      <vt:lpstr>Arial</vt:lpstr>
      <vt:lpstr>Bahnschrift Condensed</vt:lpstr>
      <vt:lpstr>Bahnschrift Light</vt:lpstr>
      <vt:lpstr>Bahnschrift SemiBold</vt:lpstr>
      <vt:lpstr>Bierstadt</vt:lpstr>
      <vt:lpstr>Calibri</vt:lpstr>
      <vt:lpstr>Calibri Light</vt:lpstr>
      <vt:lpstr>Cambria Math</vt:lpstr>
      <vt:lpstr>Segoe UI</vt:lpstr>
      <vt:lpstr>Viers</vt:lpstr>
      <vt:lpstr>Tema de Office</vt:lpstr>
      <vt:lpstr>UNIVERSIDAD TÉCNICA DE AMBATO FACULTAD DE CIENCIAS ADMINISTRATIVAS CARRERA DE MERCADOTECNIA</vt:lpstr>
      <vt:lpstr>Presentación de PowerPoint</vt:lpstr>
      <vt:lpstr>01. OBJETIVO GENERAL</vt:lpstr>
      <vt:lpstr>02. PROBLEMA</vt:lpstr>
      <vt:lpstr>03. JUSTIFICACIÓN</vt:lpstr>
      <vt:lpstr>04. METODOLOGÍA</vt:lpstr>
      <vt:lpstr>05. POBLACIÓN</vt:lpstr>
      <vt:lpstr>06. FASES DE ESTUDIO</vt:lpstr>
      <vt:lpstr>07. RESULTADOS 7.1. FASE 1: ESTADÍSTICA DESCRIPTIVA</vt:lpstr>
      <vt:lpstr>7.2. FASE 2: SERIE DE TIEMPO</vt:lpstr>
      <vt:lpstr>7.3. FASE 3: REGRESIÓN POLINOMIAL</vt:lpstr>
      <vt:lpstr>7.4. FASE 4: REGRESIÓN LINEAL MÚLTIPLE</vt:lpstr>
      <vt:lpstr>Presentación de PowerPoint</vt:lpstr>
      <vt:lpstr>Presentación de PowerPoint</vt:lpstr>
      <vt:lpstr>08. Conclusiones</vt:lpstr>
      <vt:lpstr>BASE DE DATOS, REVISTA DATEH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Wagner Valverde</dc:creator>
  <cp:lastModifiedBy>Chicaiza Zapata Pedro Isaias</cp:lastModifiedBy>
  <cp:revision>7</cp:revision>
  <dcterms:created xsi:type="dcterms:W3CDTF">2023-11-14T22:30:34Z</dcterms:created>
  <dcterms:modified xsi:type="dcterms:W3CDTF">2024-05-14T21:48:14Z</dcterms:modified>
</cp:coreProperties>
</file>